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handoutMasterIdLst>
    <p:handoutMasterId r:id="rId38"/>
  </p:handoutMasterIdLst>
  <p:sldIdLst>
    <p:sldId id="306" r:id="rId2"/>
    <p:sldId id="280" r:id="rId3"/>
    <p:sldId id="295" r:id="rId4"/>
    <p:sldId id="296" r:id="rId5"/>
    <p:sldId id="275" r:id="rId6"/>
    <p:sldId id="277" r:id="rId7"/>
    <p:sldId id="272" r:id="rId8"/>
    <p:sldId id="279" r:id="rId9"/>
    <p:sldId id="257" r:id="rId10"/>
    <p:sldId id="258" r:id="rId11"/>
    <p:sldId id="297" r:id="rId12"/>
    <p:sldId id="260" r:id="rId13"/>
    <p:sldId id="261" r:id="rId14"/>
    <p:sldId id="298" r:id="rId15"/>
    <p:sldId id="299" r:id="rId16"/>
    <p:sldId id="281" r:id="rId17"/>
    <p:sldId id="282" r:id="rId18"/>
    <p:sldId id="307" r:id="rId19"/>
    <p:sldId id="305" r:id="rId20"/>
    <p:sldId id="304" r:id="rId21"/>
    <p:sldId id="288" r:id="rId22"/>
    <p:sldId id="287" r:id="rId23"/>
    <p:sldId id="289" r:id="rId24"/>
    <p:sldId id="290" r:id="rId25"/>
    <p:sldId id="291" r:id="rId26"/>
    <p:sldId id="285" r:id="rId27"/>
    <p:sldId id="300" r:id="rId28"/>
    <p:sldId id="284" r:id="rId29"/>
    <p:sldId id="265" r:id="rId30"/>
    <p:sldId id="301" r:id="rId31"/>
    <p:sldId id="269" r:id="rId32"/>
    <p:sldId id="302" r:id="rId33"/>
    <p:sldId id="303" r:id="rId34"/>
    <p:sldId id="292" r:id="rId35"/>
    <p:sldId id="308" r:id="rId36"/>
  </p:sldIdLst>
  <p:sldSz cx="9144000" cy="6858000" type="screen4x3"/>
  <p:notesSz cx="7045325" cy="934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203"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1440" tIns="45720" rIns="91440" bIns="45720" rtlCol="0"/>
          <a:lstStyle>
            <a:lvl1pPr algn="r">
              <a:defRPr sz="1200"/>
            </a:lvl1pPr>
          </a:lstStyle>
          <a:p>
            <a:fld id="{24D42586-C0F2-44D0-8056-BCC7A704837C}" type="datetimeFigureOut">
              <a:rPr lang="en-US" smtClean="0"/>
              <a:pPr/>
              <a:t>2/29/2024</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1440" tIns="45720" rIns="91440" bIns="45720" rtlCol="0" anchor="b"/>
          <a:lstStyle>
            <a:lvl1pPr algn="r">
              <a:defRPr sz="1200"/>
            </a:lvl1pPr>
          </a:lstStyle>
          <a:p>
            <a:fld id="{828BD88E-447E-4ECD-9CC8-A8FF1061AE28}"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83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90975" y="0"/>
            <a:ext cx="3052763" cy="468313"/>
          </a:xfrm>
          <a:prstGeom prst="rect">
            <a:avLst/>
          </a:prstGeom>
        </p:spPr>
        <p:txBody>
          <a:bodyPr vert="horz" lIns="91440" tIns="45720" rIns="91440" bIns="45720" rtlCol="0"/>
          <a:lstStyle>
            <a:lvl1pPr algn="r">
              <a:defRPr sz="1200"/>
            </a:lvl1pPr>
          </a:lstStyle>
          <a:p>
            <a:fld id="{F6DE2C94-1648-411E-BD3C-FF58EAC8256B}" type="datetimeFigureOut">
              <a:rPr lang="en-IN" smtClean="0"/>
              <a:t>29-02-2024</a:t>
            </a:fld>
            <a:endParaRPr lang="en-IN"/>
          </a:p>
        </p:txBody>
      </p:sp>
      <p:sp>
        <p:nvSpPr>
          <p:cNvPr id="4" name="Slide Image Placeholder 3"/>
          <p:cNvSpPr>
            <a:spLocks noGrp="1" noRot="1" noChangeAspect="1"/>
          </p:cNvSpPr>
          <p:nvPr>
            <p:ph type="sldImg" idx="2"/>
          </p:nvPr>
        </p:nvSpPr>
        <p:spPr>
          <a:xfrm>
            <a:off x="1419225" y="1168400"/>
            <a:ext cx="4206875" cy="31543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4850" y="4497388"/>
            <a:ext cx="5635625" cy="36798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77300"/>
            <a:ext cx="3052763" cy="468313"/>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90975" y="8877300"/>
            <a:ext cx="3052763" cy="468313"/>
          </a:xfrm>
          <a:prstGeom prst="rect">
            <a:avLst/>
          </a:prstGeom>
        </p:spPr>
        <p:txBody>
          <a:bodyPr vert="horz" lIns="91440" tIns="45720" rIns="91440" bIns="45720" rtlCol="0" anchor="b"/>
          <a:lstStyle>
            <a:lvl1pPr algn="r">
              <a:defRPr sz="1200"/>
            </a:lvl1pPr>
          </a:lstStyle>
          <a:p>
            <a:fld id="{FEECAE1A-A3E0-4E25-BA17-1A3B895AFCDB}" type="slidenum">
              <a:rPr lang="en-IN" smtClean="0"/>
              <a:t>‹#›</a:t>
            </a:fld>
            <a:endParaRPr lang="en-IN"/>
          </a:p>
        </p:txBody>
      </p:sp>
    </p:spTree>
    <p:extLst>
      <p:ext uri="{BB962C8B-B14F-4D97-AF65-F5344CB8AC3E}">
        <p14:creationId xmlns:p14="http://schemas.microsoft.com/office/powerpoint/2010/main" val="1767122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F9F3B65-1755-4CB1-9CE0-57A281048121}" type="slidenum">
              <a:rPr lang="en-IN" smtClean="0"/>
              <a:t>1</a:t>
            </a:fld>
            <a:endParaRPr lang="en-IN"/>
          </a:p>
        </p:txBody>
      </p:sp>
    </p:spTree>
    <p:extLst>
      <p:ext uri="{BB962C8B-B14F-4D97-AF65-F5344CB8AC3E}">
        <p14:creationId xmlns:p14="http://schemas.microsoft.com/office/powerpoint/2010/main" val="1100569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mdr.ac.i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downtoearth.org.in/news/agriculture/here-is-how-producer-organisations-evolved-in-india-88866#:~:text=Overall%2C%20there%20are%20a%20total%20of%2016%2C000%20FPCs,2023%2C%20according%20the%20Union%20Ministry%20of%20Corporate%20Affairs."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AD4F-A2F9-DE67-DAF7-2C776CD8B15D}"/>
              </a:ext>
            </a:extLst>
          </p:cNvPr>
          <p:cNvSpPr>
            <a:spLocks noGrp="1"/>
          </p:cNvSpPr>
          <p:nvPr>
            <p:ph type="title"/>
          </p:nvPr>
        </p:nvSpPr>
        <p:spPr>
          <a:xfrm>
            <a:off x="138022" y="338806"/>
            <a:ext cx="8826851" cy="994172"/>
          </a:xfrm>
        </p:spPr>
        <p:txBody>
          <a:bodyPr/>
          <a:lstStyle/>
          <a:p>
            <a:pPr algn="ctr"/>
            <a:r>
              <a:rPr lang="en-US" sz="3600" b="1" dirty="0">
                <a:latin typeface="Times New Roman" panose="02020603050405020304" pitchFamily="18" charset="0"/>
                <a:cs typeface="Times New Roman" panose="02020603050405020304" pitchFamily="18" charset="0"/>
              </a:rPr>
              <a:t>Overview of Indian Agriculture</a:t>
            </a:r>
            <a:endParaRPr lang="en-IN"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DAF6556-50AD-4587-8FF6-49DB6412D222}"/>
              </a:ext>
            </a:extLst>
          </p:cNvPr>
          <p:cNvSpPr>
            <a:spLocks noGrp="1"/>
          </p:cNvSpPr>
          <p:nvPr>
            <p:ph idx="1"/>
          </p:nvPr>
        </p:nvSpPr>
        <p:spPr>
          <a:xfrm>
            <a:off x="61416" y="2226469"/>
            <a:ext cx="8944562" cy="3636098"/>
          </a:xfrm>
        </p:spPr>
        <p:txBody>
          <a:bodyPr/>
          <a:lstStyle/>
          <a:p>
            <a:endParaRPr lang="en-IN"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4C3289BD-3F42-1CD6-DD6A-6C4F9788704D}"/>
              </a:ext>
            </a:extLst>
          </p:cNvPr>
          <p:cNvSpPr>
            <a:spLocks noChangeArrowheads="1"/>
          </p:cNvSpPr>
          <p:nvPr/>
        </p:nvSpPr>
        <p:spPr bwMode="auto">
          <a:xfrm>
            <a:off x="4698241" y="2228785"/>
            <a:ext cx="430680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pPr algn="ctr"/>
            <a:r>
              <a:rPr lang="en-US" alt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Prof. Basavaprabhu Jirli</a:t>
            </a:r>
          </a:p>
          <a:p>
            <a:pPr algn="ctr"/>
            <a:r>
              <a:rPr lang="en-US" altLang="en-US" sz="3000" b="1" dirty="0">
                <a:solidFill>
                  <a:srgbClr val="0070C0"/>
                </a:solidFill>
                <a:latin typeface="Times New Roman" panose="02020603050405020304" pitchFamily="18" charset="0"/>
                <a:ea typeface="Calibri" panose="020F0502020204030204" pitchFamily="34" charset="0"/>
                <a:cs typeface="Times New Roman" panose="02020603050405020304" pitchFamily="18" charset="0"/>
              </a:rPr>
              <a:t>Director</a:t>
            </a:r>
          </a:p>
        </p:txBody>
      </p:sp>
      <p:sp>
        <p:nvSpPr>
          <p:cNvPr id="5" name="TextBox 14">
            <a:extLst>
              <a:ext uri="{FF2B5EF4-FFF2-40B4-BE49-F238E27FC236}">
                <a16:creationId xmlns:a16="http://schemas.microsoft.com/office/drawing/2014/main" id="{8250410C-1DDE-E62A-2C05-F5C486F33D02}"/>
              </a:ext>
            </a:extLst>
          </p:cNvPr>
          <p:cNvSpPr txBox="1">
            <a:spLocks noChangeArrowheads="1"/>
          </p:cNvSpPr>
          <p:nvPr/>
        </p:nvSpPr>
        <p:spPr bwMode="auto">
          <a:xfrm>
            <a:off x="3528204" y="3772979"/>
            <a:ext cx="508095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Verdana" panose="020B0604030504040204" pitchFamily="34" charset="0"/>
              </a:defRPr>
            </a:lvl1pPr>
            <a:lvl2pPr marL="742950" indent="-285750">
              <a:defRPr sz="2400">
                <a:solidFill>
                  <a:schemeClr val="tx1"/>
                </a:solidFill>
                <a:latin typeface="Verdana" panose="020B0604030504040204" pitchFamily="34" charset="0"/>
              </a:defRPr>
            </a:lvl2pPr>
            <a:lvl3pPr marL="1143000" indent="-228600">
              <a:defRPr sz="2400">
                <a:solidFill>
                  <a:schemeClr val="tx1"/>
                </a:solidFill>
                <a:latin typeface="Verdana" panose="020B0604030504040204" pitchFamily="34" charset="0"/>
              </a:defRPr>
            </a:lvl3pPr>
            <a:lvl4pPr marL="1600200" indent="-228600">
              <a:defRPr sz="2400">
                <a:solidFill>
                  <a:schemeClr val="tx1"/>
                </a:solidFill>
                <a:latin typeface="Verdana" panose="020B0604030504040204" pitchFamily="34" charset="0"/>
              </a:defRPr>
            </a:lvl4pPr>
            <a:lvl5pPr marL="2057400" indent="-228600">
              <a:defRPr sz="2400">
                <a:solidFill>
                  <a:schemeClr val="tx1"/>
                </a:solidFill>
                <a:latin typeface="Verdana" panose="020B0604030504040204" pitchFamily="34" charset="0"/>
              </a:defRPr>
            </a:lvl5pPr>
            <a:lvl6pPr marL="2514600" indent="-228600" eaLnBrk="0" fontAlgn="base" hangingPunct="0">
              <a:spcBef>
                <a:spcPct val="0"/>
              </a:spcBef>
              <a:spcAft>
                <a:spcPct val="0"/>
              </a:spcAft>
              <a:defRPr sz="2400">
                <a:solidFill>
                  <a:schemeClr val="tx1"/>
                </a:solidFill>
                <a:latin typeface="Verdana" panose="020B0604030504040204" pitchFamily="34" charset="0"/>
              </a:defRPr>
            </a:lvl6pPr>
            <a:lvl7pPr marL="2971800" indent="-228600" eaLnBrk="0" fontAlgn="base" hangingPunct="0">
              <a:spcBef>
                <a:spcPct val="0"/>
              </a:spcBef>
              <a:spcAft>
                <a:spcPct val="0"/>
              </a:spcAft>
              <a:defRPr sz="2400">
                <a:solidFill>
                  <a:schemeClr val="tx1"/>
                </a:solidFill>
                <a:latin typeface="Verdana" panose="020B0604030504040204" pitchFamily="34" charset="0"/>
              </a:defRPr>
            </a:lvl7pPr>
            <a:lvl8pPr marL="3429000" indent="-228600" eaLnBrk="0" fontAlgn="base" hangingPunct="0">
              <a:spcBef>
                <a:spcPct val="0"/>
              </a:spcBef>
              <a:spcAft>
                <a:spcPct val="0"/>
              </a:spcAft>
              <a:defRPr sz="2400">
                <a:solidFill>
                  <a:schemeClr val="tx1"/>
                </a:solidFill>
                <a:latin typeface="Verdana" panose="020B0604030504040204" pitchFamily="34" charset="0"/>
              </a:defRPr>
            </a:lvl8pPr>
            <a:lvl9pPr marL="3886200" indent="-228600" eaLnBrk="0" fontAlgn="base" hangingPunct="0">
              <a:spcBef>
                <a:spcPct val="0"/>
              </a:spcBef>
              <a:spcAft>
                <a:spcPct val="0"/>
              </a:spcAft>
              <a:defRPr sz="2400">
                <a:solidFill>
                  <a:schemeClr val="tx1"/>
                </a:solidFill>
                <a:latin typeface="Verdana" panose="020B0604030504040204" pitchFamily="34" charset="0"/>
              </a:defRPr>
            </a:lvl9pPr>
          </a:lstStyle>
          <a:p>
            <a:r>
              <a:rPr lang="en-IN" altLang="en-US" b="1" dirty="0">
                <a:latin typeface="Times New Roman" panose="02020603050405020304" pitchFamily="18" charset="0"/>
                <a:cs typeface="Times New Roman" panose="02020603050405020304" pitchFamily="18" charset="0"/>
              </a:rPr>
              <a:t>Centre for Multi-Disciplinary Development Research (CMDR)</a:t>
            </a:r>
          </a:p>
          <a:p>
            <a:r>
              <a:rPr lang="en-IN" altLang="en-US" dirty="0">
                <a:latin typeface="Times New Roman" panose="02020603050405020304" pitchFamily="18" charset="0"/>
                <a:cs typeface="Times New Roman" panose="02020603050405020304" pitchFamily="18" charset="0"/>
              </a:rPr>
              <a:t>(An ICSSR Institute) </a:t>
            </a:r>
          </a:p>
          <a:p>
            <a:r>
              <a:rPr lang="en-IN" altLang="en-US" dirty="0" err="1">
                <a:latin typeface="Times New Roman" panose="02020603050405020304" pitchFamily="18" charset="0"/>
                <a:cs typeface="Times New Roman" panose="02020603050405020304" pitchFamily="18" charset="0"/>
              </a:rPr>
              <a:t>Dr.</a:t>
            </a:r>
            <a:r>
              <a:rPr lang="en-IN" altLang="en-US" dirty="0">
                <a:latin typeface="Times New Roman" panose="02020603050405020304" pitchFamily="18" charset="0"/>
                <a:cs typeface="Times New Roman" panose="02020603050405020304" pitchFamily="18" charset="0"/>
              </a:rPr>
              <a:t> Ambedkar Nagar, Dharwad-580004 Karnataka </a:t>
            </a:r>
            <a:r>
              <a:rPr lang="en-IN" altLang="en-US" dirty="0">
                <a:latin typeface="Times New Roman" panose="02020603050405020304" pitchFamily="18" charset="0"/>
                <a:cs typeface="Times New Roman" panose="02020603050405020304" pitchFamily="18" charset="0"/>
                <a:hlinkClick r:id="rId3"/>
              </a:rPr>
              <a:t>www.cmdr.ac.in</a:t>
            </a:r>
            <a:r>
              <a:rPr lang="en-IN" altLang="en-US" dirty="0">
                <a:latin typeface="Times New Roman" panose="02020603050405020304" pitchFamily="18" charset="0"/>
                <a:cs typeface="Times New Roman" panose="02020603050405020304" pitchFamily="18" charset="0"/>
              </a:rPr>
              <a:t>  </a:t>
            </a:r>
            <a:endParaRPr lang="en-IN" altLang="en-US" b="1" dirty="0">
              <a:latin typeface="Times New Roman" panose="02020603050405020304" pitchFamily="18" charset="0"/>
              <a:cs typeface="Times New Roman" panose="02020603050405020304" pitchFamily="18" charset="0"/>
            </a:endParaRPr>
          </a:p>
        </p:txBody>
      </p:sp>
      <p:pic>
        <p:nvPicPr>
          <p:cNvPr id="6" name="Picture 2">
            <a:extLst>
              <a:ext uri="{FF2B5EF4-FFF2-40B4-BE49-F238E27FC236}">
                <a16:creationId xmlns:a16="http://schemas.microsoft.com/office/drawing/2014/main" id="{60A53F99-ABF4-CD11-D0BF-32AB35CC8CC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22" y="2260093"/>
            <a:ext cx="3296369" cy="329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EC33EAEA-88B5-0AC4-3ADE-1E4187A4D5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8022" y="2226469"/>
            <a:ext cx="3296369" cy="3298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712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228600" y="788773"/>
            <a:ext cx="8763000" cy="2183027"/>
          </a:xfrm>
          <a:prstGeom prst="rect">
            <a:avLst/>
          </a:prstGeom>
          <a:noFill/>
          <a:ln w="9525">
            <a:noFill/>
            <a:miter lim="800000"/>
            <a:headEnd/>
            <a:tailEnd/>
          </a:ln>
          <a:effectLst/>
        </p:spPr>
      </p:pic>
      <p:pic>
        <p:nvPicPr>
          <p:cNvPr id="5" name="Picture 3"/>
          <p:cNvPicPr>
            <a:picLocks noChangeAspect="1" noChangeArrowheads="1"/>
          </p:cNvPicPr>
          <p:nvPr/>
        </p:nvPicPr>
        <p:blipFill>
          <a:blip r:embed="rId3"/>
          <a:srcRect/>
          <a:stretch>
            <a:fillRect/>
          </a:stretch>
        </p:blipFill>
        <p:spPr bwMode="auto">
          <a:xfrm>
            <a:off x="228600" y="2895600"/>
            <a:ext cx="8705850" cy="3886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0" y="304800"/>
            <a:ext cx="8904992" cy="61722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BB5319-E7C5-6432-C512-7C23C7B55182}"/>
              </a:ext>
            </a:extLst>
          </p:cNvPr>
          <p:cNvPicPr>
            <a:picLocks noChangeAspect="1"/>
          </p:cNvPicPr>
          <p:nvPr/>
        </p:nvPicPr>
        <p:blipFill>
          <a:blip r:embed="rId2"/>
          <a:stretch>
            <a:fillRect/>
          </a:stretch>
        </p:blipFill>
        <p:spPr>
          <a:xfrm>
            <a:off x="228599" y="119038"/>
            <a:ext cx="8811511" cy="60531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4EBCDF-B9A8-7063-730C-181B6930E95C}"/>
              </a:ext>
            </a:extLst>
          </p:cNvPr>
          <p:cNvPicPr>
            <a:picLocks noChangeAspect="1"/>
          </p:cNvPicPr>
          <p:nvPr/>
        </p:nvPicPr>
        <p:blipFill>
          <a:blip r:embed="rId2"/>
          <a:stretch>
            <a:fillRect/>
          </a:stretch>
        </p:blipFill>
        <p:spPr>
          <a:xfrm>
            <a:off x="304800" y="228600"/>
            <a:ext cx="8534400" cy="51816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28600" y="762000"/>
            <a:ext cx="8824686" cy="58674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381000" y="609600"/>
            <a:ext cx="8433062" cy="449580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563561"/>
          </a:xfrm>
        </p:spPr>
        <p:txBody>
          <a:bodyPr>
            <a:normAutofit fontScale="90000"/>
          </a:bodyPr>
          <a:lstStyle/>
          <a:p>
            <a:r>
              <a:rPr lang="en-US" b="1" dirty="0">
                <a:solidFill>
                  <a:srgbClr val="FF0000"/>
                </a:solidFill>
                <a:latin typeface="Times New Roman" pitchFamily="18" charset="0"/>
                <a:cs typeface="Times New Roman" pitchFamily="18" charset="0"/>
              </a:rPr>
              <a:t>Achievements</a:t>
            </a:r>
          </a:p>
        </p:txBody>
      </p:sp>
      <p:sp>
        <p:nvSpPr>
          <p:cNvPr id="3" name="Content Placeholder 2"/>
          <p:cNvSpPr>
            <a:spLocks noGrp="1"/>
          </p:cNvSpPr>
          <p:nvPr>
            <p:ph idx="1"/>
          </p:nvPr>
        </p:nvSpPr>
        <p:spPr>
          <a:xfrm>
            <a:off x="304800" y="1219200"/>
            <a:ext cx="8686800" cy="5486399"/>
          </a:xfrm>
        </p:spPr>
        <p:txBody>
          <a:bodyPr>
            <a:normAutofit/>
          </a:bodyPr>
          <a:lstStyle/>
          <a:p>
            <a:r>
              <a:rPr lang="en-US" dirty="0">
                <a:latin typeface="Times New Roman" pitchFamily="18" charset="0"/>
                <a:cs typeface="Times New Roman" pitchFamily="18" charset="0"/>
              </a:rPr>
              <a:t>Record Production of Food grains</a:t>
            </a:r>
          </a:p>
          <a:p>
            <a:r>
              <a:rPr lang="en-US" dirty="0">
                <a:latin typeface="Times New Roman" pitchFamily="18" charset="0"/>
                <a:cs typeface="Times New Roman" pitchFamily="18" charset="0"/>
              </a:rPr>
              <a:t>Towards diversification with millets and Horticulture Crops</a:t>
            </a:r>
          </a:p>
          <a:p>
            <a:r>
              <a:rPr lang="en-US" dirty="0">
                <a:latin typeface="Times New Roman" pitchFamily="18" charset="0"/>
                <a:cs typeface="Times New Roman" pitchFamily="18" charset="0"/>
              </a:rPr>
              <a:t>Growing Importance of Allied Activities</a:t>
            </a:r>
          </a:p>
          <a:p>
            <a:r>
              <a:rPr lang="en-US" dirty="0">
                <a:latin typeface="Times New Roman" pitchFamily="18" charset="0"/>
                <a:cs typeface="Times New Roman" pitchFamily="18" charset="0"/>
              </a:rPr>
              <a:t>Changing Dynamics of Agriculture Trade</a:t>
            </a:r>
          </a:p>
          <a:p>
            <a:pPr algn="ctr">
              <a:buNone/>
            </a:pPr>
            <a:r>
              <a:rPr lang="en-US" b="1" dirty="0">
                <a:solidFill>
                  <a:srgbClr val="FF0000"/>
                </a:solidFill>
                <a:latin typeface="Times New Roman" pitchFamily="18" charset="0"/>
                <a:cs typeface="Times New Roman" pitchFamily="18" charset="0"/>
              </a:rPr>
              <a:t>Key Growth Enablers </a:t>
            </a:r>
          </a:p>
          <a:p>
            <a:r>
              <a:rPr lang="en-US" dirty="0">
                <a:latin typeface="Times New Roman" pitchFamily="18" charset="0"/>
                <a:cs typeface="Times New Roman" pitchFamily="18" charset="0"/>
              </a:rPr>
              <a:t>Productivity Growth</a:t>
            </a:r>
          </a:p>
          <a:p>
            <a:r>
              <a:rPr lang="en-US" dirty="0">
                <a:latin typeface="Times New Roman" pitchFamily="18" charset="0"/>
                <a:cs typeface="Times New Roman" pitchFamily="18" charset="0"/>
              </a:rPr>
              <a:t>Farm </a:t>
            </a:r>
            <a:r>
              <a:rPr lang="en-US" dirty="0" err="1">
                <a:latin typeface="Times New Roman" pitchFamily="18" charset="0"/>
                <a:cs typeface="Times New Roman" pitchFamily="18" charset="0"/>
              </a:rPr>
              <a:t>Mechanisation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Growing Irrigation Coverage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15961"/>
          </a:xfrm>
        </p:spPr>
        <p:txBody>
          <a:bodyPr>
            <a:normAutofit fontScale="90000"/>
          </a:bodyPr>
          <a:lstStyle/>
          <a:p>
            <a:r>
              <a:rPr lang="en-US" b="1" dirty="0">
                <a:solidFill>
                  <a:srgbClr val="FF0000"/>
                </a:solidFill>
                <a:latin typeface="Times New Roman" pitchFamily="18" charset="0"/>
                <a:cs typeface="Times New Roman" pitchFamily="18" charset="0"/>
              </a:rPr>
              <a:t>Challenges</a:t>
            </a:r>
          </a:p>
        </p:txBody>
      </p:sp>
      <p:sp>
        <p:nvSpPr>
          <p:cNvPr id="3" name="Content Placeholder 2"/>
          <p:cNvSpPr>
            <a:spLocks noGrp="1"/>
          </p:cNvSpPr>
          <p:nvPr>
            <p:ph idx="1"/>
          </p:nvPr>
        </p:nvSpPr>
        <p:spPr>
          <a:xfrm>
            <a:off x="228600" y="1219201"/>
            <a:ext cx="8763000" cy="5486400"/>
          </a:xfrm>
        </p:spPr>
        <p:txBody>
          <a:bodyPr>
            <a:normAutofit/>
          </a:bodyPr>
          <a:lstStyle/>
          <a:p>
            <a:r>
              <a:rPr lang="en-US" dirty="0">
                <a:latin typeface="Times New Roman" pitchFamily="18" charset="0"/>
                <a:cs typeface="Times New Roman" pitchFamily="18" charset="0"/>
              </a:rPr>
              <a:t>Climate Change</a:t>
            </a:r>
          </a:p>
          <a:p>
            <a:r>
              <a:rPr lang="en-US" dirty="0">
                <a:latin typeface="Times New Roman" pitchFamily="18" charset="0"/>
                <a:cs typeface="Times New Roman" pitchFamily="18" charset="0"/>
              </a:rPr>
              <a:t>Agricultural Waste Management</a:t>
            </a:r>
          </a:p>
          <a:p>
            <a:r>
              <a:rPr lang="en-US" dirty="0">
                <a:latin typeface="Times New Roman" pitchFamily="18" charset="0"/>
                <a:cs typeface="Times New Roman" pitchFamily="18" charset="0"/>
              </a:rPr>
              <a:t>Fragmented Landholdings</a:t>
            </a:r>
          </a:p>
          <a:p>
            <a:r>
              <a:rPr lang="en-US" dirty="0">
                <a:latin typeface="Times New Roman" pitchFamily="18" charset="0"/>
                <a:cs typeface="Times New Roman" pitchFamily="18" charset="0"/>
              </a:rPr>
              <a:t>Disguised Unemployment</a:t>
            </a:r>
          </a:p>
          <a:p>
            <a:r>
              <a:rPr lang="en-US" dirty="0">
                <a:latin typeface="Times New Roman" pitchFamily="18" charset="0"/>
                <a:cs typeface="Times New Roman" pitchFamily="18" charset="0"/>
              </a:rPr>
              <a:t>Food Inflation and Volatility in Food Prices</a:t>
            </a:r>
          </a:p>
          <a:p>
            <a:pPr lvl="1"/>
            <a:r>
              <a:rPr lang="en-US" dirty="0" err="1">
                <a:latin typeface="Times New Roman" pitchFamily="18" charset="0"/>
                <a:cs typeface="Times New Roman" pitchFamily="18" charset="0"/>
              </a:rPr>
              <a:t>Minimising</a:t>
            </a:r>
            <a:r>
              <a:rPr lang="en-US" dirty="0">
                <a:latin typeface="Times New Roman" pitchFamily="18" charset="0"/>
                <a:cs typeface="Times New Roman" pitchFamily="18" charset="0"/>
              </a:rPr>
              <a:t> Post-Harvest Losses</a:t>
            </a:r>
          </a:p>
          <a:p>
            <a:pPr lvl="1"/>
            <a:r>
              <a:rPr lang="en-US" dirty="0">
                <a:latin typeface="Times New Roman" pitchFamily="18" charset="0"/>
                <a:cs typeface="Times New Roman" pitchFamily="18" charset="0"/>
              </a:rPr>
              <a:t>Scaling up Storage Infrastructure</a:t>
            </a:r>
          </a:p>
          <a:p>
            <a:pPr lvl="1"/>
            <a:r>
              <a:rPr lang="en-US" dirty="0">
                <a:latin typeface="Times New Roman" pitchFamily="18" charset="0"/>
                <a:cs typeface="Times New Roman" pitchFamily="18" charset="0"/>
              </a:rPr>
              <a:t>Developing Food Processing Industry</a:t>
            </a:r>
          </a:p>
          <a:p>
            <a:pPr lvl="1"/>
            <a:r>
              <a:rPr lang="en-US" dirty="0">
                <a:latin typeface="Times New Roman" pitchFamily="18" charset="0"/>
                <a:cs typeface="Times New Roman" pitchFamily="18" charset="0"/>
              </a:rPr>
              <a:t>Upgrading Food Quality and Safety Standards</a:t>
            </a:r>
          </a:p>
          <a:p>
            <a:pPr lvl="1"/>
            <a:r>
              <a:rPr lang="en-US" dirty="0">
                <a:latin typeface="Times New Roman" pitchFamily="18" charset="0"/>
                <a:cs typeface="Times New Roman" pitchFamily="18" charset="0"/>
              </a:rPr>
              <a:t>Higher Public Investments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arwad - The Hindu">
            <a:extLst>
              <a:ext uri="{FF2B5EF4-FFF2-40B4-BE49-F238E27FC236}">
                <a16:creationId xmlns:a16="http://schemas.microsoft.com/office/drawing/2014/main" id="{6B110F82-7067-1C57-6207-8A08B04267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5" y="854691"/>
            <a:ext cx="8992602" cy="33829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FBD258CC-5012-AA80-BD39-11595F951F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8" y="4193289"/>
            <a:ext cx="1525138" cy="15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23427932-FEF5-8178-665A-B48DA66854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4" y="909964"/>
            <a:ext cx="1059841" cy="10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48D9F040-6BE1-2BE7-1766-CEA09E67B5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864" y="909964"/>
            <a:ext cx="1059841" cy="10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579A8A4F-99FA-0EBF-56C8-6F916C36E15B}"/>
              </a:ext>
            </a:extLst>
          </p:cNvPr>
          <p:cNvSpPr>
            <a:spLocks noChangeArrowheads="1"/>
          </p:cNvSpPr>
          <p:nvPr/>
        </p:nvSpPr>
        <p:spPr bwMode="auto">
          <a:xfrm>
            <a:off x="64393" y="4600037"/>
            <a:ext cx="7319819" cy="1200329"/>
          </a:xfrm>
          <a:prstGeom prst="rect">
            <a:avLst/>
          </a:prstGeom>
          <a:noFill/>
          <a:ln w="9525">
            <a:noFill/>
            <a:miter lim="800000"/>
            <a:headEnd/>
            <a:tailEnd/>
          </a:ln>
        </p:spPr>
        <p:txBody>
          <a:bodyPr wrap="square">
            <a:spAutoFit/>
          </a:bodyPr>
          <a:lstStyle/>
          <a:p>
            <a:pPr algn="ctr" eaLnBrk="1" hangingPunct="1"/>
            <a:r>
              <a:rPr lang="en-US" sz="7200" b="1"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1779685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79DEA-6826-AE64-A8F1-04DBDEDDC248}"/>
              </a:ext>
            </a:extLst>
          </p:cNvPr>
          <p:cNvSpPr>
            <a:spLocks noGrp="1"/>
          </p:cNvSpPr>
          <p:nvPr>
            <p:ph type="title"/>
          </p:nvPr>
        </p:nvSpPr>
        <p:spPr/>
        <p:txBody>
          <a:bodyPr/>
          <a:lstStyle/>
          <a:p>
            <a:r>
              <a:rPr lang="en-IN" b="1" dirty="0">
                <a:solidFill>
                  <a:srgbClr val="FF0000"/>
                </a:solidFill>
                <a:latin typeface="Times New Roman" panose="02020603050405020304" pitchFamily="18" charset="0"/>
                <a:cs typeface="Times New Roman" panose="02020603050405020304" pitchFamily="18" charset="0"/>
              </a:rPr>
              <a:t>Conclusion </a:t>
            </a:r>
          </a:p>
        </p:txBody>
      </p:sp>
      <p:sp>
        <p:nvSpPr>
          <p:cNvPr id="3" name="Content Placeholder 2">
            <a:extLst>
              <a:ext uri="{FF2B5EF4-FFF2-40B4-BE49-F238E27FC236}">
                <a16:creationId xmlns:a16="http://schemas.microsoft.com/office/drawing/2014/main" id="{475A3307-CFE0-035C-CC59-68FDA543ED40}"/>
              </a:ext>
            </a:extLst>
          </p:cNvPr>
          <p:cNvSpPr>
            <a:spLocks noGrp="1"/>
          </p:cNvSpPr>
          <p:nvPr>
            <p:ph idx="1"/>
          </p:nvPr>
        </p:nvSpPr>
        <p:spPr/>
        <p:txBody>
          <a:bodyPr/>
          <a:lstStyle/>
          <a:p>
            <a:pPr algn="just"/>
            <a:r>
              <a:rPr lang="en-IN" dirty="0">
                <a:latin typeface="Times New Roman" panose="02020603050405020304" pitchFamily="18" charset="0"/>
                <a:cs typeface="Times New Roman" panose="02020603050405020304" pitchFamily="18" charset="0"/>
              </a:rPr>
              <a:t>Parallel race between agriculture and population growth in India</a:t>
            </a:r>
          </a:p>
          <a:p>
            <a:pPr algn="just"/>
            <a:r>
              <a:rPr lang="en-IN" dirty="0">
                <a:latin typeface="Times New Roman" panose="02020603050405020304" pitchFamily="18" charset="0"/>
                <a:cs typeface="Times New Roman" panose="02020603050405020304" pitchFamily="18" charset="0"/>
              </a:rPr>
              <a:t>Agriculture in India is part of culture, hence economic dimensions take a back seat</a:t>
            </a:r>
          </a:p>
          <a:p>
            <a:pPr algn="just"/>
            <a:r>
              <a:rPr lang="en-IN" dirty="0">
                <a:latin typeface="Times New Roman" panose="02020603050405020304" pitchFamily="18" charset="0"/>
                <a:cs typeface="Times New Roman" panose="02020603050405020304" pitchFamily="18" charset="0"/>
              </a:rPr>
              <a:t>Phenomenal growth, with issues concerning quality, quantity, market, processing, etc</a:t>
            </a:r>
          </a:p>
        </p:txBody>
      </p:sp>
    </p:spTree>
    <p:extLst>
      <p:ext uri="{BB962C8B-B14F-4D97-AF65-F5344CB8AC3E}">
        <p14:creationId xmlns:p14="http://schemas.microsoft.com/office/powerpoint/2010/main" val="157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0838"/>
            <a:ext cx="8229600" cy="792162"/>
          </a:xfrm>
        </p:spPr>
        <p:txBody>
          <a:bodyPr>
            <a:normAutofit fontScale="90000"/>
          </a:bodyPr>
          <a:lstStyle/>
          <a:p>
            <a:r>
              <a:rPr lang="en-US" sz="4800" b="1" dirty="0">
                <a:latin typeface="Times New Roman" pitchFamily="18" charset="0"/>
                <a:cs typeface="Times New Roman" pitchFamily="18" charset="0"/>
              </a:rPr>
              <a:t>Sectors of Indian Economy </a:t>
            </a:r>
          </a:p>
        </p:txBody>
      </p:sp>
      <p:sp>
        <p:nvSpPr>
          <p:cNvPr id="3" name="Content Placeholder 2"/>
          <p:cNvSpPr>
            <a:spLocks noGrp="1"/>
          </p:cNvSpPr>
          <p:nvPr>
            <p:ph idx="1"/>
          </p:nvPr>
        </p:nvSpPr>
        <p:spPr>
          <a:xfrm>
            <a:off x="152400" y="1219200"/>
            <a:ext cx="8839200" cy="5410200"/>
          </a:xfrm>
        </p:spPr>
        <p:txBody>
          <a:bodyPr>
            <a:normAutofit lnSpcReduction="10000"/>
          </a:bodyPr>
          <a:lstStyle/>
          <a:p>
            <a:r>
              <a:rPr lang="en-US" sz="3900" b="1" dirty="0">
                <a:latin typeface="Times New Roman" pitchFamily="18" charset="0"/>
                <a:cs typeface="Times New Roman" pitchFamily="18" charset="0"/>
              </a:rPr>
              <a:t>Agriculture </a:t>
            </a:r>
          </a:p>
          <a:p>
            <a:r>
              <a:rPr lang="en-US" sz="3900" b="1" dirty="0">
                <a:latin typeface="Times New Roman" pitchFamily="18" charset="0"/>
                <a:cs typeface="Times New Roman" pitchFamily="18" charset="0"/>
              </a:rPr>
              <a:t>Industry / Production </a:t>
            </a:r>
          </a:p>
          <a:p>
            <a:r>
              <a:rPr lang="en-US" sz="3900" b="1" dirty="0">
                <a:latin typeface="Times New Roman" pitchFamily="18" charset="0"/>
                <a:cs typeface="Times New Roman" pitchFamily="18" charset="0"/>
              </a:rPr>
              <a:t>Service  </a:t>
            </a:r>
          </a:p>
          <a:p>
            <a:endParaRPr lang="en-US" dirty="0">
              <a:latin typeface="Times New Roman" pitchFamily="18" charset="0"/>
              <a:cs typeface="Times New Roman" pitchFamily="18" charset="0"/>
            </a:endParaRPr>
          </a:p>
          <a:p>
            <a:r>
              <a:rPr lang="en-US" sz="2800" b="1" dirty="0">
                <a:latin typeface="Times New Roman" pitchFamily="18" charset="0"/>
                <a:cs typeface="Times New Roman" pitchFamily="18" charset="0"/>
              </a:rPr>
              <a:t>Contribution of Various </a:t>
            </a:r>
          </a:p>
          <a:p>
            <a:pPr>
              <a:buNone/>
            </a:pPr>
            <a:r>
              <a:rPr lang="en-US" sz="2800" b="1" dirty="0">
                <a:latin typeface="Times New Roman" pitchFamily="18" charset="0"/>
                <a:cs typeface="Times New Roman" pitchFamily="18" charset="0"/>
              </a:rPr>
              <a:t>Sectors to Global Economy</a:t>
            </a:r>
            <a:r>
              <a:rPr lang="en-US" dirty="0">
                <a:latin typeface="Times New Roman" pitchFamily="18" charset="0"/>
                <a:cs typeface="Times New Roman" pitchFamily="18" charset="0"/>
              </a:rPr>
              <a:t> </a:t>
            </a:r>
          </a:p>
          <a:p>
            <a:pPr lvl="1"/>
            <a:r>
              <a:rPr lang="en-US" sz="3200" b="1" dirty="0">
                <a:latin typeface="Times New Roman" pitchFamily="18" charset="0"/>
                <a:cs typeface="Times New Roman" pitchFamily="18" charset="0"/>
              </a:rPr>
              <a:t>Agriculture – 6 1. </a:t>
            </a:r>
          </a:p>
          <a:p>
            <a:pPr lvl="1"/>
            <a:r>
              <a:rPr lang="en-US" sz="3200" b="1" dirty="0">
                <a:latin typeface="Times New Roman" pitchFamily="18" charset="0"/>
                <a:cs typeface="Times New Roman" pitchFamily="18" charset="0"/>
              </a:rPr>
              <a:t>Industry – 30.5 </a:t>
            </a:r>
          </a:p>
          <a:p>
            <a:pPr lvl="1"/>
            <a:r>
              <a:rPr lang="en-US" sz="3200" b="1" dirty="0">
                <a:latin typeface="Times New Roman" pitchFamily="18" charset="0"/>
                <a:cs typeface="Times New Roman" pitchFamily="18" charset="0"/>
              </a:rPr>
              <a:t>Service  – 63.4 </a:t>
            </a:r>
          </a:p>
        </p:txBody>
      </p:sp>
      <p:sp>
        <p:nvSpPr>
          <p:cNvPr id="4" name="Rectangle 3"/>
          <p:cNvSpPr/>
          <p:nvPr/>
        </p:nvSpPr>
        <p:spPr>
          <a:xfrm>
            <a:off x="4419600" y="3657600"/>
            <a:ext cx="4572000" cy="2616101"/>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Contribution of Various </a:t>
            </a:r>
          </a:p>
          <a:p>
            <a:pPr>
              <a:buNone/>
            </a:pPr>
            <a:r>
              <a:rPr lang="en-US" sz="2800" b="1" dirty="0">
                <a:solidFill>
                  <a:srgbClr val="FF0000"/>
                </a:solidFill>
                <a:latin typeface="Times New Roman" pitchFamily="18" charset="0"/>
                <a:cs typeface="Times New Roman" pitchFamily="18" charset="0"/>
              </a:rPr>
              <a:t>Sectors to Indian Economy</a:t>
            </a:r>
            <a:r>
              <a:rPr lang="en-US" dirty="0">
                <a:solidFill>
                  <a:srgbClr val="FF0000"/>
                </a:solidFill>
                <a:latin typeface="Times New Roman" pitchFamily="18" charset="0"/>
                <a:cs typeface="Times New Roman" pitchFamily="18" charset="0"/>
              </a:rPr>
              <a:t> </a:t>
            </a:r>
          </a:p>
          <a:p>
            <a:pPr lvl="1"/>
            <a:r>
              <a:rPr lang="en-US" sz="3600" b="1" dirty="0">
                <a:solidFill>
                  <a:srgbClr val="FF0000"/>
                </a:solidFill>
                <a:latin typeface="Times New Roman" pitchFamily="18" charset="0"/>
                <a:cs typeface="Times New Roman" pitchFamily="18" charset="0"/>
              </a:rPr>
              <a:t>Agriculture – 20.1</a:t>
            </a:r>
          </a:p>
          <a:p>
            <a:pPr lvl="1"/>
            <a:r>
              <a:rPr lang="en-US" sz="3600" b="1" dirty="0">
                <a:solidFill>
                  <a:srgbClr val="FF0000"/>
                </a:solidFill>
                <a:latin typeface="Times New Roman" pitchFamily="18" charset="0"/>
                <a:cs typeface="Times New Roman" pitchFamily="18" charset="0"/>
              </a:rPr>
              <a:t>Industry       – 25.9</a:t>
            </a:r>
          </a:p>
          <a:p>
            <a:pPr lvl="1"/>
            <a:r>
              <a:rPr lang="en-US" sz="3600" b="1" dirty="0">
                <a:solidFill>
                  <a:srgbClr val="FF0000"/>
                </a:solidFill>
                <a:latin typeface="Times New Roman" pitchFamily="18" charset="0"/>
                <a:cs typeface="Times New Roman" pitchFamily="18" charset="0"/>
              </a:rPr>
              <a:t>Service         – 54.0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F0023-468C-1A2C-64F1-E4FF1D784A13}"/>
              </a:ext>
            </a:extLst>
          </p:cNvPr>
          <p:cNvSpPr>
            <a:spLocks noGrp="1"/>
          </p:cNvSpPr>
          <p:nvPr>
            <p:ph type="title"/>
          </p:nvPr>
        </p:nvSpPr>
        <p:spPr/>
        <p:txBody>
          <a:bodyPr>
            <a:normAutofit fontScale="90000"/>
          </a:bodyPr>
          <a:lstStyle/>
          <a:p>
            <a:r>
              <a:rPr lang="en-IN" dirty="0">
                <a:latin typeface="Times New Roman" panose="02020603050405020304" pitchFamily="18" charset="0"/>
                <a:cs typeface="Times New Roman" panose="02020603050405020304" pitchFamily="18" charset="0"/>
              </a:rPr>
              <a:t>Issues and concerns of Indian Agriculture </a:t>
            </a:r>
          </a:p>
        </p:txBody>
      </p:sp>
      <p:sp>
        <p:nvSpPr>
          <p:cNvPr id="3" name="Content Placeholder 2">
            <a:extLst>
              <a:ext uri="{FF2B5EF4-FFF2-40B4-BE49-F238E27FC236}">
                <a16:creationId xmlns:a16="http://schemas.microsoft.com/office/drawing/2014/main" id="{B455C549-11AF-6084-396B-AE8677C0911C}"/>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593301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800" b="1" dirty="0">
                <a:latin typeface="Times New Roman" pitchFamily="18" charset="0"/>
                <a:cs typeface="Times New Roman" pitchFamily="18" charset="0"/>
              </a:rPr>
              <a:t>Concerns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458200" cy="5562600"/>
          </a:xfrm>
        </p:spPr>
        <p:txBody>
          <a:bodyPr>
            <a:noAutofit/>
          </a:bodyPr>
          <a:lstStyle/>
          <a:p>
            <a:pPr lvl="0"/>
            <a:r>
              <a:rPr lang="en-US" sz="6000" dirty="0">
                <a:latin typeface="Times New Roman" pitchFamily="18" charset="0"/>
                <a:cs typeface="Times New Roman" pitchFamily="18" charset="0"/>
              </a:rPr>
              <a:t>Education</a:t>
            </a:r>
          </a:p>
          <a:p>
            <a:pPr lvl="0"/>
            <a:r>
              <a:rPr lang="en-US" sz="6000" dirty="0">
                <a:latin typeface="Times New Roman" pitchFamily="18" charset="0"/>
                <a:cs typeface="Times New Roman" pitchFamily="18" charset="0"/>
              </a:rPr>
              <a:t>Lack knowledge….. / Awareness about ……..</a:t>
            </a:r>
          </a:p>
          <a:p>
            <a:pPr lvl="0"/>
            <a:r>
              <a:rPr lang="en-US" sz="6000" dirty="0">
                <a:latin typeface="Times New Roman" pitchFamily="18" charset="0"/>
                <a:cs typeface="Times New Roman" pitchFamily="18" charset="0"/>
              </a:rPr>
              <a:t>Information about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800" b="1" dirty="0">
                <a:latin typeface="Times New Roman" pitchFamily="18" charset="0"/>
                <a:cs typeface="Times New Roman" pitchFamily="18" charset="0"/>
              </a:rPr>
              <a:t>Concerns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458200" cy="5562600"/>
          </a:xfrm>
        </p:spPr>
        <p:txBody>
          <a:bodyPr>
            <a:noAutofit/>
          </a:bodyPr>
          <a:lstStyle/>
          <a:p>
            <a:pPr lvl="0"/>
            <a:r>
              <a:rPr lang="en-US" sz="5400" dirty="0">
                <a:latin typeface="Times New Roman" pitchFamily="18" charset="0"/>
                <a:cs typeface="Times New Roman" pitchFamily="18" charset="0"/>
              </a:rPr>
              <a:t>Lack of inputs</a:t>
            </a:r>
          </a:p>
          <a:p>
            <a:pPr lvl="1"/>
            <a:r>
              <a:rPr lang="en-US" sz="4800" dirty="0">
                <a:latin typeface="Times New Roman" pitchFamily="18" charset="0"/>
                <a:cs typeface="Times New Roman" pitchFamily="18" charset="0"/>
              </a:rPr>
              <a:t> Seed</a:t>
            </a:r>
          </a:p>
          <a:p>
            <a:pPr lvl="1"/>
            <a:r>
              <a:rPr lang="en-US" sz="4800" dirty="0">
                <a:latin typeface="Times New Roman" pitchFamily="18" charset="0"/>
                <a:cs typeface="Times New Roman" pitchFamily="18" charset="0"/>
              </a:rPr>
              <a:t> Fertilizer</a:t>
            </a:r>
          </a:p>
          <a:p>
            <a:pPr lvl="1"/>
            <a:r>
              <a:rPr lang="en-US" sz="4800" dirty="0">
                <a:latin typeface="Times New Roman" pitchFamily="18" charset="0"/>
                <a:cs typeface="Times New Roman" pitchFamily="18" charset="0"/>
              </a:rPr>
              <a:t> PPC</a:t>
            </a:r>
          </a:p>
          <a:p>
            <a:pPr lvl="1"/>
            <a:r>
              <a:rPr lang="en-US" sz="4800" dirty="0">
                <a:latin typeface="Times New Roman" pitchFamily="18" charset="0"/>
                <a:cs typeface="Times New Roman" pitchFamily="18" charset="0"/>
              </a:rPr>
              <a:t> Credit</a:t>
            </a:r>
          </a:p>
          <a:p>
            <a:pPr lvl="1"/>
            <a:r>
              <a:rPr lang="en-US" sz="4800" dirty="0">
                <a:latin typeface="Times New Roman" pitchFamily="18" charset="0"/>
                <a:cs typeface="Times New Roman" pitchFamily="18" charset="0"/>
              </a:rPr>
              <a:t> Information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800" b="1" dirty="0">
                <a:latin typeface="Times New Roman" pitchFamily="18" charset="0"/>
                <a:cs typeface="Times New Roman" pitchFamily="18" charset="0"/>
              </a:rPr>
              <a:t>Concerns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458200" cy="5562600"/>
          </a:xfrm>
        </p:spPr>
        <p:txBody>
          <a:bodyPr>
            <a:noAutofit/>
          </a:bodyPr>
          <a:lstStyle/>
          <a:p>
            <a:pPr lvl="0"/>
            <a:r>
              <a:rPr lang="en-US" sz="6600" dirty="0">
                <a:latin typeface="Times New Roman" pitchFamily="18" charset="0"/>
                <a:cs typeface="Times New Roman" pitchFamily="18" charset="0"/>
              </a:rPr>
              <a:t>Lack of machinery</a:t>
            </a:r>
          </a:p>
          <a:p>
            <a:pPr lvl="0"/>
            <a:r>
              <a:rPr lang="en-US" sz="6600" dirty="0">
                <a:latin typeface="Times New Roman" pitchFamily="18" charset="0"/>
                <a:cs typeface="Times New Roman" pitchFamily="18" charset="0"/>
              </a:rPr>
              <a:t>Farm power</a:t>
            </a:r>
          </a:p>
          <a:p>
            <a:pPr lvl="0"/>
            <a:r>
              <a:rPr lang="en-US" sz="6600" dirty="0">
                <a:latin typeface="Times New Roman" pitchFamily="18" charset="0"/>
                <a:cs typeface="Times New Roman" pitchFamily="18" charset="0"/>
              </a:rPr>
              <a:t>Lack of infrastructure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800" b="1" dirty="0">
                <a:latin typeface="Times New Roman" pitchFamily="18" charset="0"/>
                <a:cs typeface="Times New Roman" pitchFamily="18" charset="0"/>
              </a:rPr>
              <a:t>Concerns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458200" cy="5562600"/>
          </a:xfrm>
        </p:spPr>
        <p:txBody>
          <a:bodyPr>
            <a:noAutofit/>
          </a:bodyPr>
          <a:lstStyle/>
          <a:p>
            <a:pPr lvl="0"/>
            <a:r>
              <a:rPr lang="en-US" sz="6600" dirty="0">
                <a:latin typeface="Times New Roman" pitchFamily="18" charset="0"/>
                <a:cs typeface="Times New Roman" pitchFamily="18" charset="0"/>
              </a:rPr>
              <a:t>Market</a:t>
            </a:r>
          </a:p>
          <a:p>
            <a:pPr lvl="0"/>
            <a:r>
              <a:rPr lang="en-US" sz="6600" dirty="0">
                <a:latin typeface="Times New Roman" pitchFamily="18" charset="0"/>
                <a:cs typeface="Times New Roman" pitchFamily="18" charset="0"/>
              </a:rPr>
              <a:t>Storage facilities</a:t>
            </a:r>
          </a:p>
          <a:p>
            <a:r>
              <a:rPr lang="en-US" sz="6600" dirty="0">
                <a:latin typeface="Times New Roman" pitchFamily="18" charset="0"/>
                <a:cs typeface="Times New Roman" pitchFamily="18" charset="0"/>
              </a:rPr>
              <a:t>Processing facilities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4800" b="1" dirty="0">
                <a:latin typeface="Times New Roman" pitchFamily="18" charset="0"/>
                <a:cs typeface="Times New Roman" pitchFamily="18" charset="0"/>
              </a:rPr>
              <a:t>Concerns ????</a:t>
            </a:r>
            <a:endParaRPr lang="en-US" sz="4800" dirty="0">
              <a:latin typeface="Times New Roman" pitchFamily="18" charset="0"/>
              <a:cs typeface="Times New Roman" pitchFamily="18" charset="0"/>
            </a:endParaRPr>
          </a:p>
        </p:txBody>
      </p:sp>
      <p:sp>
        <p:nvSpPr>
          <p:cNvPr id="3" name="Content Placeholder 2"/>
          <p:cNvSpPr>
            <a:spLocks noGrp="1"/>
          </p:cNvSpPr>
          <p:nvPr>
            <p:ph idx="1"/>
          </p:nvPr>
        </p:nvSpPr>
        <p:spPr>
          <a:xfrm>
            <a:off x="228600" y="1143000"/>
            <a:ext cx="8458200" cy="5562600"/>
          </a:xfrm>
        </p:spPr>
        <p:txBody>
          <a:bodyPr>
            <a:noAutofit/>
          </a:bodyPr>
          <a:lstStyle/>
          <a:p>
            <a:pPr lvl="0"/>
            <a:r>
              <a:rPr lang="en-US" sz="6000" dirty="0">
                <a:latin typeface="Times New Roman" pitchFamily="18" charset="0"/>
                <a:cs typeface="Times New Roman" pitchFamily="18" charset="0"/>
              </a:rPr>
              <a:t>Agricultural Legislations</a:t>
            </a:r>
            <a:r>
              <a:rPr lang="en-US" sz="6600" dirty="0">
                <a:latin typeface="Times New Roman" pitchFamily="18" charset="0"/>
                <a:cs typeface="Times New Roman"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a:latin typeface="Times New Roman" pitchFamily="18" charset="0"/>
                <a:cs typeface="Times New Roman" pitchFamily="18" charset="0"/>
              </a:rPr>
              <a:t>Minimum Support Price</a:t>
            </a:r>
          </a:p>
        </p:txBody>
      </p:sp>
      <p:sp>
        <p:nvSpPr>
          <p:cNvPr id="3" name="Content Placeholder 2"/>
          <p:cNvSpPr>
            <a:spLocks noGrp="1"/>
          </p:cNvSpPr>
          <p:nvPr>
            <p:ph idx="1"/>
          </p:nvPr>
        </p:nvSpPr>
        <p:spPr/>
        <p:txBody>
          <a:bodyPr/>
          <a:lstStyle/>
          <a:p>
            <a:endParaRPr lang="en-US">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79FCC-0E47-BDE6-4A0A-0E65DA59FDDE}"/>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0FC65A2-FFA0-E3EC-2CAE-8018831288DF}"/>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F7BA0AAC-BD28-1086-1730-3D00674ED98D}"/>
              </a:ext>
            </a:extLst>
          </p:cNvPr>
          <p:cNvPicPr>
            <a:picLocks noChangeAspect="1"/>
          </p:cNvPicPr>
          <p:nvPr/>
        </p:nvPicPr>
        <p:blipFill>
          <a:blip r:embed="rId2"/>
          <a:stretch>
            <a:fillRect/>
          </a:stretch>
        </p:blipFill>
        <p:spPr>
          <a:xfrm>
            <a:off x="76200" y="76200"/>
            <a:ext cx="9067800" cy="6709295"/>
          </a:xfrm>
          <a:prstGeom prst="rect">
            <a:avLst/>
          </a:prstGeom>
        </p:spPr>
      </p:pic>
    </p:spTree>
    <p:extLst>
      <p:ext uri="{BB962C8B-B14F-4D97-AF65-F5344CB8AC3E}">
        <p14:creationId xmlns:p14="http://schemas.microsoft.com/office/powerpoint/2010/main" val="492604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47800"/>
            <a:ext cx="8305800" cy="1323439"/>
          </a:xfrm>
          <a:prstGeom prst="rect">
            <a:avLst/>
          </a:prstGeom>
          <a:noFill/>
        </p:spPr>
        <p:txBody>
          <a:bodyPr wrap="square" rtlCol="0">
            <a:spAutoFit/>
          </a:bodyPr>
          <a:lstStyle/>
          <a:p>
            <a:pPr algn="ctr"/>
            <a:r>
              <a:rPr lang="en-US" sz="8000" b="1" dirty="0">
                <a:latin typeface="Times New Roman" pitchFamily="18" charset="0"/>
                <a:cs typeface="Times New Roman" pitchFamily="18" charset="0"/>
              </a:rPr>
              <a:t>Export – Import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C20271-9645-9DFD-4E5D-4A02446CEBDE}"/>
              </a:ext>
            </a:extLst>
          </p:cNvPr>
          <p:cNvPicPr>
            <a:picLocks noChangeAspect="1"/>
          </p:cNvPicPr>
          <p:nvPr/>
        </p:nvPicPr>
        <p:blipFill>
          <a:blip r:embed="rId2"/>
          <a:stretch>
            <a:fillRect/>
          </a:stretch>
        </p:blipFill>
        <p:spPr>
          <a:xfrm>
            <a:off x="76199" y="381000"/>
            <a:ext cx="9043209" cy="58674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9763"/>
          </a:xfrm>
        </p:spPr>
        <p:txBody>
          <a:bodyPr>
            <a:noAutofit/>
          </a:bodyPr>
          <a:lstStyle/>
          <a:p>
            <a:r>
              <a:rPr lang="en-US" sz="3200" b="1" dirty="0">
                <a:solidFill>
                  <a:srgbClr val="FF0000"/>
                </a:solidFill>
                <a:latin typeface="Times New Roman" pitchFamily="18" charset="0"/>
                <a:cs typeface="Times New Roman" pitchFamily="18" charset="0"/>
              </a:rPr>
              <a:t>Population growth – Agricultural Production</a:t>
            </a:r>
          </a:p>
        </p:txBody>
      </p:sp>
      <p:sp>
        <p:nvSpPr>
          <p:cNvPr id="3" name="Content Placeholder 2"/>
          <p:cNvSpPr>
            <a:spLocks noGrp="1"/>
          </p:cNvSpPr>
          <p:nvPr>
            <p:ph idx="1"/>
          </p:nvPr>
        </p:nvSpPr>
        <p:spPr>
          <a:xfrm>
            <a:off x="457200" y="990600"/>
            <a:ext cx="8229600" cy="2514600"/>
          </a:xfrm>
        </p:spPr>
        <p:txBody>
          <a:bodyPr>
            <a:normAutofit/>
          </a:bodyPr>
          <a:lstStyle/>
          <a:p>
            <a:pPr algn="ctr">
              <a:buNone/>
            </a:pPr>
            <a:r>
              <a:rPr lang="en-US" b="1" u="sng" dirty="0">
                <a:solidFill>
                  <a:srgbClr val="7030A0"/>
                </a:solidFill>
                <a:latin typeface="Times New Roman" pitchFamily="18" charset="0"/>
                <a:cs typeface="Times New Roman" pitchFamily="18" charset="0"/>
              </a:rPr>
              <a:t>Parallel race</a:t>
            </a:r>
          </a:p>
          <a:p>
            <a:r>
              <a:rPr lang="en-US" b="1" dirty="0">
                <a:latin typeface="Times New Roman" pitchFamily="18" charset="0"/>
                <a:cs typeface="Times New Roman" pitchFamily="18" charset="0"/>
              </a:rPr>
              <a:t>1950</a:t>
            </a:r>
            <a:r>
              <a:rPr lang="en-US" b="1" dirty="0">
                <a:solidFill>
                  <a:srgbClr val="0070C0"/>
                </a:solidFill>
                <a:latin typeface="Times New Roman" pitchFamily="18" charset="0"/>
                <a:cs typeface="Times New Roman" pitchFamily="18" charset="0"/>
              </a:rPr>
              <a:t> – </a:t>
            </a:r>
            <a:r>
              <a:rPr lang="en-US" b="1" dirty="0">
                <a:latin typeface="Times New Roman" pitchFamily="18" charset="0"/>
                <a:cs typeface="Times New Roman" pitchFamily="18" charset="0"/>
              </a:rPr>
              <a:t>30 </a:t>
            </a:r>
            <a:r>
              <a:rPr lang="en-US" b="1" dirty="0" err="1">
                <a:latin typeface="Times New Roman" pitchFamily="18" charset="0"/>
                <a:cs typeface="Times New Roman" pitchFamily="18" charset="0"/>
              </a:rPr>
              <a:t>Crore</a:t>
            </a:r>
            <a:r>
              <a:rPr lang="en-US" b="1" dirty="0">
                <a:latin typeface="Times New Roman" pitchFamily="18" charset="0"/>
                <a:cs typeface="Times New Roman" pitchFamily="18" charset="0"/>
              </a:rPr>
              <a:t> </a:t>
            </a:r>
            <a:r>
              <a:rPr lang="en-US" b="1" dirty="0">
                <a:solidFill>
                  <a:srgbClr val="0070C0"/>
                </a:solidFill>
                <a:latin typeface="Times New Roman" pitchFamily="18" charset="0"/>
                <a:cs typeface="Times New Roman" pitchFamily="18" charset="0"/>
              </a:rPr>
              <a:t>		55 MT </a:t>
            </a:r>
          </a:p>
          <a:p>
            <a:r>
              <a:rPr lang="en-US" b="1" dirty="0">
                <a:latin typeface="Times New Roman" pitchFamily="18" charset="0"/>
                <a:cs typeface="Times New Roman" pitchFamily="18" charset="0"/>
              </a:rPr>
              <a:t>2023 – 143 Crore		</a:t>
            </a:r>
            <a:r>
              <a:rPr lang="en-US" b="1" dirty="0">
                <a:solidFill>
                  <a:srgbClr val="0070C0"/>
                </a:solidFill>
                <a:latin typeface="Times New Roman" pitchFamily="18" charset="0"/>
                <a:cs typeface="Times New Roman" pitchFamily="18" charset="0"/>
              </a:rPr>
              <a:t>329.7 MT </a:t>
            </a:r>
          </a:p>
          <a:p>
            <a:pPr>
              <a:buNone/>
            </a:pPr>
            <a:r>
              <a:rPr lang="en-US" dirty="0">
                <a:latin typeface="Times New Roman" pitchFamily="18" charset="0"/>
                <a:cs typeface="Times New Roman" pitchFamily="18" charset="0"/>
              </a:rPr>
              <a:t>                </a:t>
            </a:r>
            <a:r>
              <a:rPr lang="en-US" b="1" dirty="0">
                <a:solidFill>
                  <a:srgbClr val="FF0000"/>
                </a:solidFill>
                <a:latin typeface="Times New Roman" pitchFamily="18" charset="0"/>
                <a:cs typeface="Times New Roman" pitchFamily="18" charset="0"/>
              </a:rPr>
              <a:t>(4.73 times)    	(5.99 times)</a:t>
            </a:r>
          </a:p>
          <a:p>
            <a:pPr>
              <a:buNone/>
            </a:pPr>
            <a:endParaRPr lang="en-US" dirty="0">
              <a:latin typeface="Times New Roman" pitchFamily="18" charset="0"/>
              <a:cs typeface="Times New Roman" pitchFamily="18" charset="0"/>
            </a:endParaRPr>
          </a:p>
          <a:p>
            <a:pPr>
              <a:buNone/>
            </a:pPr>
            <a:endParaRPr lang="en-US" dirty="0">
              <a:latin typeface="Times New Roman" pitchFamily="18" charset="0"/>
              <a:cs typeface="Times New Roman" pitchFamily="18" charset="0"/>
            </a:endParaRPr>
          </a:p>
        </p:txBody>
      </p:sp>
      <p:sp>
        <p:nvSpPr>
          <p:cNvPr id="12290" name="AutoShape 2" descr="Population of India 2022 - PopulationPyramid.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292" name="AutoShape 4" descr="Population of India 2022 - PopulationPyramid.ne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6" name="Picture 2" descr="Popolazione: India 2023 - PopulationPyramid.net">
            <a:extLst>
              <a:ext uri="{FF2B5EF4-FFF2-40B4-BE49-F238E27FC236}">
                <a16:creationId xmlns:a16="http://schemas.microsoft.com/office/drawing/2014/main" id="{14A0C4AA-BBB7-AB54-08CC-669C81B25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632" y="3276600"/>
            <a:ext cx="3995168" cy="3581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788FD43-89E8-0EC1-3EEF-D606D0C9729E}"/>
              </a:ext>
            </a:extLst>
          </p:cNvPr>
          <p:cNvPicPr>
            <a:picLocks noChangeAspect="1"/>
          </p:cNvPicPr>
          <p:nvPr/>
        </p:nvPicPr>
        <p:blipFill>
          <a:blip r:embed="rId3"/>
          <a:stretch>
            <a:fillRect/>
          </a:stretch>
        </p:blipFill>
        <p:spPr>
          <a:xfrm>
            <a:off x="4114800" y="3352800"/>
            <a:ext cx="5029200" cy="3376642"/>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Foreign Direct Investment (FDI)</a:t>
            </a:r>
            <a:br>
              <a:rPr lang="en-US" b="1" dirty="0">
                <a:latin typeface="Times New Roman" pitchFamily="18" charset="0"/>
                <a:cs typeface="Times New Roman" pitchFamily="18" charset="0"/>
              </a:rPr>
            </a:br>
            <a:r>
              <a:rPr lang="en-US" b="1" dirty="0">
                <a:latin typeface="Times New Roman" pitchFamily="18" charset="0"/>
                <a:cs typeface="Times New Roman" pitchFamily="18" charset="0"/>
              </a:rPr>
              <a:t>Policy in Agriculture Sector: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28600" y="1600200"/>
            <a:ext cx="8686800" cy="5105400"/>
          </a:xfrm>
        </p:spPr>
        <p:txBody>
          <a:bodyPr>
            <a:normAutofit fontScale="92500"/>
          </a:bodyPr>
          <a:lstStyle/>
          <a:p>
            <a:r>
              <a:rPr lang="en-US" dirty="0">
                <a:latin typeface="Times New Roman" pitchFamily="18" charset="0"/>
                <a:cs typeface="Times New Roman" pitchFamily="18" charset="0"/>
              </a:rPr>
              <a:t>Floriculture, Horticulture, Cultivation of Vegetables &amp; Mushrooms under controlled conditions;</a:t>
            </a:r>
          </a:p>
          <a:p>
            <a:r>
              <a:rPr lang="en-US" dirty="0">
                <a:latin typeface="Times New Roman" pitchFamily="18" charset="0"/>
                <a:cs typeface="Times New Roman" pitchFamily="18" charset="0"/>
              </a:rPr>
              <a:t>Development and Production of seeds and planting material;</a:t>
            </a:r>
          </a:p>
          <a:p>
            <a:r>
              <a:rPr lang="en-US" dirty="0">
                <a:latin typeface="Times New Roman" pitchFamily="18" charset="0"/>
                <a:cs typeface="Times New Roman" pitchFamily="18" charset="0"/>
              </a:rPr>
              <a:t>Animal Husbandry (including breeding of dogs), </a:t>
            </a:r>
            <a:r>
              <a:rPr lang="en-US" dirty="0" err="1">
                <a:latin typeface="Times New Roman" pitchFamily="18" charset="0"/>
                <a:cs typeface="Times New Roman" pitchFamily="18" charset="0"/>
              </a:rPr>
              <a:t>Pisciculture</a:t>
            </a:r>
            <a:r>
              <a:rPr lang="en-US" dirty="0">
                <a:latin typeface="Times New Roman" pitchFamily="18" charset="0"/>
                <a:cs typeface="Times New Roman" pitchFamily="18" charset="0"/>
              </a:rPr>
              <a:t>, Aquaculture, Apiculture</a:t>
            </a:r>
          </a:p>
          <a:p>
            <a:r>
              <a:rPr lang="en-US" dirty="0">
                <a:latin typeface="Times New Roman" pitchFamily="18" charset="0"/>
                <a:cs typeface="Times New Roman" pitchFamily="18" charset="0"/>
              </a:rPr>
              <a:t>Services related to agro and allied sectors</a:t>
            </a:r>
          </a:p>
          <a:p>
            <a:r>
              <a:rPr lang="en-US" dirty="0">
                <a:latin typeface="Times New Roman" pitchFamily="18" charset="0"/>
                <a:cs typeface="Times New Roman" pitchFamily="18" charset="0"/>
              </a:rPr>
              <a:t>Tea sector including tea plantations, Coffee, Rubber, Cardamom, Palm Oil and Olive oil tree plantations through automatic route.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lgn="just"/>
            <a:r>
              <a:rPr lang="en-US" sz="4400" dirty="0">
                <a:latin typeface="Times New Roman" pitchFamily="18" charset="0"/>
                <a:cs typeface="Times New Roman" pitchFamily="18" charset="0"/>
              </a:rPr>
              <a:t>FDI in </a:t>
            </a:r>
            <a:r>
              <a:rPr lang="en-US" sz="4400" dirty="0" err="1">
                <a:latin typeface="Times New Roman" pitchFamily="18" charset="0"/>
                <a:cs typeface="Times New Roman" pitchFamily="18" charset="0"/>
              </a:rPr>
              <a:t>Multibrand</a:t>
            </a:r>
            <a:r>
              <a:rPr lang="en-US" sz="4400" dirty="0">
                <a:latin typeface="Times New Roman" pitchFamily="18" charset="0"/>
                <a:cs typeface="Times New Roman" pitchFamily="18" charset="0"/>
              </a:rPr>
              <a:t> Retail is also permitted up to 51% through Government route in agricultural sector with some conditions.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457200" y="838200"/>
            <a:ext cx="8615874" cy="56388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6B4EE-A291-236E-29A6-569CCE0387E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30675C1-DB9B-DB80-2E06-76121E3460C3}"/>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B6E1A33E-62B1-E919-8DE0-E1F59037DA5F}"/>
              </a:ext>
            </a:extLst>
          </p:cNvPr>
          <p:cNvPicPr>
            <a:picLocks noChangeAspect="1"/>
          </p:cNvPicPr>
          <p:nvPr/>
        </p:nvPicPr>
        <p:blipFill>
          <a:blip r:embed="rId2"/>
          <a:stretch>
            <a:fillRect/>
          </a:stretch>
        </p:blipFill>
        <p:spPr>
          <a:xfrm>
            <a:off x="152400" y="379413"/>
            <a:ext cx="8839199" cy="2287587"/>
          </a:xfrm>
          <a:prstGeom prst="rect">
            <a:avLst/>
          </a:prstGeom>
        </p:spPr>
      </p:pic>
      <p:sp>
        <p:nvSpPr>
          <p:cNvPr id="7" name="TextBox 6">
            <a:extLst>
              <a:ext uri="{FF2B5EF4-FFF2-40B4-BE49-F238E27FC236}">
                <a16:creationId xmlns:a16="http://schemas.microsoft.com/office/drawing/2014/main" id="{1CB0BFA1-F905-BF9B-1A91-7252E7FF153E}"/>
              </a:ext>
            </a:extLst>
          </p:cNvPr>
          <p:cNvSpPr txBox="1"/>
          <p:nvPr/>
        </p:nvSpPr>
        <p:spPr>
          <a:xfrm>
            <a:off x="304800" y="4953000"/>
            <a:ext cx="8610600" cy="369332"/>
          </a:xfrm>
          <a:prstGeom prst="rect">
            <a:avLst/>
          </a:prstGeom>
          <a:noFill/>
        </p:spPr>
        <p:txBody>
          <a:bodyPr wrap="square">
            <a:spAutoFit/>
          </a:bodyPr>
          <a:lstStyle/>
          <a:p>
            <a:r>
              <a:rPr lang="en-US" dirty="0">
                <a:hlinkClick r:id="rId3"/>
              </a:rPr>
              <a:t>Here is how producer </a:t>
            </a:r>
            <a:r>
              <a:rPr lang="en-US" dirty="0" err="1">
                <a:hlinkClick r:id="rId3"/>
              </a:rPr>
              <a:t>organisations</a:t>
            </a:r>
            <a:r>
              <a:rPr lang="en-US" dirty="0">
                <a:hlinkClick r:id="rId3"/>
              </a:rPr>
              <a:t> evolved in India (downtoearth.org.in)</a:t>
            </a:r>
            <a:endParaRPr lang="en-IN" dirty="0"/>
          </a:p>
        </p:txBody>
      </p:sp>
    </p:spTree>
    <p:extLst>
      <p:ext uri="{BB962C8B-B14F-4D97-AF65-F5344CB8AC3E}">
        <p14:creationId xmlns:p14="http://schemas.microsoft.com/office/powerpoint/2010/main" val="3850200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a:latin typeface="Times New Roman" pitchFamily="18" charset="0"/>
                <a:cs typeface="Times New Roman" pitchFamily="18" charset="0"/>
              </a:rPr>
              <a:t>Conclusion </a:t>
            </a:r>
          </a:p>
        </p:txBody>
      </p:sp>
      <p:sp>
        <p:nvSpPr>
          <p:cNvPr id="3" name="Content Placeholder 2"/>
          <p:cNvSpPr>
            <a:spLocks noGrp="1"/>
          </p:cNvSpPr>
          <p:nvPr>
            <p:ph idx="1"/>
          </p:nvPr>
        </p:nvSpPr>
        <p:spPr>
          <a:xfrm>
            <a:off x="457200" y="1600200"/>
            <a:ext cx="8229600" cy="5029200"/>
          </a:xfrm>
        </p:spPr>
        <p:txBody>
          <a:bodyPr>
            <a:noAutofit/>
          </a:bodyPr>
          <a:lstStyle/>
          <a:p>
            <a:r>
              <a:rPr lang="en-US" sz="4400" dirty="0">
                <a:latin typeface="Times New Roman" pitchFamily="18" charset="0"/>
                <a:cs typeface="Times New Roman" pitchFamily="18" charset="0"/>
              </a:rPr>
              <a:t> Demand-driven information</a:t>
            </a:r>
          </a:p>
          <a:p>
            <a:r>
              <a:rPr lang="en-US" sz="4400" dirty="0">
                <a:latin typeface="Times New Roman" pitchFamily="18" charset="0"/>
                <a:cs typeface="Times New Roman" pitchFamily="18" charset="0"/>
              </a:rPr>
              <a:t>Participation</a:t>
            </a:r>
          </a:p>
          <a:p>
            <a:r>
              <a:rPr lang="en-US" sz="4400" dirty="0">
                <a:latin typeface="Times New Roman" pitchFamily="18" charset="0"/>
                <a:cs typeface="Times New Roman" pitchFamily="18" charset="0"/>
              </a:rPr>
              <a:t>Appropriate feedback</a:t>
            </a:r>
          </a:p>
          <a:p>
            <a:r>
              <a:rPr lang="en-US" sz="4400" dirty="0">
                <a:latin typeface="Times New Roman" pitchFamily="18" charset="0"/>
                <a:cs typeface="Times New Roman" pitchFamily="18" charset="0"/>
              </a:rPr>
              <a:t>Be part of a group </a:t>
            </a:r>
          </a:p>
          <a:p>
            <a:r>
              <a:rPr lang="en-US" sz="4400" dirty="0">
                <a:latin typeface="Times New Roman" pitchFamily="18" charset="0"/>
                <a:cs typeface="Times New Roman" pitchFamily="18" charset="0"/>
              </a:rPr>
              <a:t>Form a group</a:t>
            </a:r>
          </a:p>
          <a:p>
            <a:r>
              <a:rPr lang="en-US" sz="4400" dirty="0">
                <a:latin typeface="Times New Roman" pitchFamily="18" charset="0"/>
                <a:cs typeface="Times New Roman" pitchFamily="18" charset="0"/>
              </a:rPr>
              <a:t>Exploit opportunities </a:t>
            </a:r>
          </a:p>
          <a:p>
            <a:endParaRPr lang="en-US" sz="44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5E029-2855-DCCC-A60E-3FA8F795D555}"/>
            </a:ext>
          </a:extLst>
        </p:cNvPr>
        <p:cNvGrpSpPr/>
        <p:nvPr/>
      </p:nvGrpSpPr>
      <p:grpSpPr>
        <a:xfrm>
          <a:off x="0" y="0"/>
          <a:ext cx="0" cy="0"/>
          <a:chOff x="0" y="0"/>
          <a:chExt cx="0" cy="0"/>
        </a:xfrm>
      </p:grpSpPr>
      <p:pic>
        <p:nvPicPr>
          <p:cNvPr id="1026" name="Picture 2" descr="Dharwad - The Hindu">
            <a:extLst>
              <a:ext uri="{FF2B5EF4-FFF2-40B4-BE49-F238E27FC236}">
                <a16:creationId xmlns:a16="http://schemas.microsoft.com/office/drawing/2014/main" id="{077CF17E-0737-C48B-CE70-57465AAA6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05" y="854691"/>
            <a:ext cx="8992602" cy="33829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3DE91798-06DD-466B-565C-8F3203A8F8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31858" y="4193289"/>
            <a:ext cx="1525138" cy="158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F555B878-B93E-51DC-8F9F-A077FA896F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94" y="909964"/>
            <a:ext cx="1059841" cy="10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8E71E777-79A2-C2E5-592D-627CF96E5AD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8864" y="909964"/>
            <a:ext cx="1059841" cy="1060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3">
            <a:extLst>
              <a:ext uri="{FF2B5EF4-FFF2-40B4-BE49-F238E27FC236}">
                <a16:creationId xmlns:a16="http://schemas.microsoft.com/office/drawing/2014/main" id="{0F6CACD0-3ACA-AA65-3B04-B6D052F0F556}"/>
              </a:ext>
            </a:extLst>
          </p:cNvPr>
          <p:cNvSpPr>
            <a:spLocks noChangeArrowheads="1"/>
          </p:cNvSpPr>
          <p:nvPr/>
        </p:nvSpPr>
        <p:spPr bwMode="auto">
          <a:xfrm>
            <a:off x="64393" y="4600037"/>
            <a:ext cx="7319819" cy="1200329"/>
          </a:xfrm>
          <a:prstGeom prst="rect">
            <a:avLst/>
          </a:prstGeom>
          <a:noFill/>
          <a:ln w="9525">
            <a:noFill/>
            <a:miter lim="800000"/>
            <a:headEnd/>
            <a:tailEnd/>
          </a:ln>
        </p:spPr>
        <p:txBody>
          <a:bodyPr wrap="square">
            <a:spAutoFit/>
          </a:bodyPr>
          <a:lstStyle/>
          <a:p>
            <a:pPr algn="ctr" eaLnBrk="1" hangingPunct="1"/>
            <a:r>
              <a:rPr lang="en-US" sz="7200" b="1" dirty="0">
                <a:solidFill>
                  <a:srgbClr val="FF0000"/>
                </a:solidFill>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3852487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28F90-7D70-BAED-D6C1-A2DFC93B748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C3858AD-3C80-7516-2A6F-2EA0EAAA2F8E}"/>
              </a:ext>
            </a:extLst>
          </p:cNvPr>
          <p:cNvSpPr>
            <a:spLocks noGrp="1"/>
          </p:cNvSpPr>
          <p:nvPr>
            <p:ph idx="1"/>
          </p:nvPr>
        </p:nvSpPr>
        <p:spPr/>
        <p:txBody>
          <a:bodyPr/>
          <a:lstStyle/>
          <a:p>
            <a:endParaRPr lang="en-IN"/>
          </a:p>
        </p:txBody>
      </p:sp>
      <p:pic>
        <p:nvPicPr>
          <p:cNvPr id="5" name="Picture 4">
            <a:extLst>
              <a:ext uri="{FF2B5EF4-FFF2-40B4-BE49-F238E27FC236}">
                <a16:creationId xmlns:a16="http://schemas.microsoft.com/office/drawing/2014/main" id="{090928FB-3C6A-6C3C-138F-8211219FD804}"/>
              </a:ext>
            </a:extLst>
          </p:cNvPr>
          <p:cNvPicPr>
            <a:picLocks noChangeAspect="1"/>
          </p:cNvPicPr>
          <p:nvPr/>
        </p:nvPicPr>
        <p:blipFill>
          <a:blip r:embed="rId2"/>
          <a:stretch>
            <a:fillRect/>
          </a:stretch>
        </p:blipFill>
        <p:spPr>
          <a:xfrm>
            <a:off x="381000" y="243144"/>
            <a:ext cx="8229600" cy="6255863"/>
          </a:xfrm>
          <a:prstGeom prst="rect">
            <a:avLst/>
          </a:prstGeom>
        </p:spPr>
      </p:pic>
    </p:spTree>
    <p:extLst>
      <p:ext uri="{BB962C8B-B14F-4D97-AF65-F5344CB8AC3E}">
        <p14:creationId xmlns:p14="http://schemas.microsoft.com/office/powerpoint/2010/main" val="2305541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bwMode="auto">
          <a:xfrm>
            <a:off x="381004" y="381000"/>
            <a:ext cx="8229993" cy="3124200"/>
            <a:chOff x="1347" y="2388"/>
            <a:chExt cx="9993" cy="2880"/>
          </a:xfrm>
        </p:grpSpPr>
        <p:sp>
          <p:nvSpPr>
            <p:cNvPr id="3" name="AutoShape 3"/>
            <p:cNvSpPr>
              <a:spLocks noChangeAspect="1" noChangeArrowheads="1"/>
            </p:cNvSpPr>
            <p:nvPr/>
          </p:nvSpPr>
          <p:spPr bwMode="auto">
            <a:xfrm>
              <a:off x="1440" y="2388"/>
              <a:ext cx="9900" cy="288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Rectangle 3"/>
            <p:cNvSpPr>
              <a:spLocks noChangeArrowheads="1"/>
            </p:cNvSpPr>
            <p:nvPr/>
          </p:nvSpPr>
          <p:spPr bwMode="auto">
            <a:xfrm>
              <a:off x="1347" y="3648"/>
              <a:ext cx="2072" cy="1079"/>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itchFamily="18" charset="0"/>
                  <a:ea typeface="Mangal" pitchFamily="2"/>
                  <a:cs typeface="Times New Roman" pitchFamily="18" charset="0"/>
                </a:rPr>
                <a:t>Technology</a:t>
              </a:r>
              <a:endParaRPr lang="en-US" sz="2400" b="1" dirty="0">
                <a:latin typeface="Times New Roman" pitchFamily="18" charset="0"/>
                <a:cs typeface="Times New Roman" pitchFamily="18" charset="0"/>
              </a:endParaRPr>
            </a:p>
          </p:txBody>
        </p:sp>
        <p:sp>
          <p:nvSpPr>
            <p:cNvPr id="5" name="Rectangle 4"/>
            <p:cNvSpPr>
              <a:spLocks noChangeArrowheads="1"/>
            </p:cNvSpPr>
            <p:nvPr/>
          </p:nvSpPr>
          <p:spPr bwMode="auto">
            <a:xfrm>
              <a:off x="4320" y="3648"/>
              <a:ext cx="2161" cy="1079"/>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imes New Roman" pitchFamily="18" charset="0"/>
                  <a:ea typeface="Mangal" pitchFamily="2"/>
                  <a:cs typeface="Times New Roman" pitchFamily="18" charset="0"/>
                </a:rPr>
                <a:t>Transfer of</a:t>
              </a:r>
              <a:r>
                <a:rPr lang="en-US" sz="1200" b="1" dirty="0">
                  <a:latin typeface="Times New Roman" pitchFamily="18" charset="0"/>
                  <a:ea typeface="Mangal" pitchFamily="2"/>
                  <a:cs typeface="Times New Roman" pitchFamily="18" charset="0"/>
                </a:rPr>
                <a:t> </a:t>
              </a:r>
              <a:r>
                <a:rPr lang="en-US" sz="2400" b="1" dirty="0">
                  <a:latin typeface="Times New Roman" pitchFamily="18" charset="0"/>
                  <a:ea typeface="Mangal" pitchFamily="2"/>
                  <a:cs typeface="Times New Roman" pitchFamily="18" charset="0"/>
                </a:rPr>
                <a:t>Technology</a:t>
              </a:r>
              <a:endParaRPr lang="en-US" sz="2400" b="1" dirty="0">
                <a:latin typeface="Times New Roman" pitchFamily="18" charset="0"/>
                <a:cs typeface="Times New Roman" pitchFamily="18" charset="0"/>
              </a:endParaRPr>
            </a:p>
          </p:txBody>
        </p:sp>
        <p:sp>
          <p:nvSpPr>
            <p:cNvPr id="6" name="Rectangle 5"/>
            <p:cNvSpPr>
              <a:spLocks noChangeArrowheads="1"/>
            </p:cNvSpPr>
            <p:nvPr/>
          </p:nvSpPr>
          <p:spPr bwMode="auto">
            <a:xfrm>
              <a:off x="8100" y="3648"/>
              <a:ext cx="3061" cy="1078"/>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itchFamily="18" charset="0"/>
                  <a:ea typeface="Mangal" pitchFamily="2"/>
                  <a:cs typeface="Times New Roman" pitchFamily="18" charset="0"/>
                </a:rPr>
                <a:t>Partial Adoption/ Adoption/ Non-Adoption of Technology</a:t>
              </a:r>
              <a:endParaRPr lang="en-US" b="1" dirty="0">
                <a:latin typeface="Times New Roman" pitchFamily="18" charset="0"/>
                <a:cs typeface="Times New Roman" pitchFamily="18" charset="0"/>
              </a:endParaRPr>
            </a:p>
          </p:txBody>
        </p:sp>
        <p:sp>
          <p:nvSpPr>
            <p:cNvPr id="7" name="Line 7"/>
            <p:cNvSpPr>
              <a:spLocks noChangeShapeType="1"/>
            </p:cNvSpPr>
            <p:nvPr/>
          </p:nvSpPr>
          <p:spPr bwMode="auto">
            <a:xfrm>
              <a:off x="3420" y="4188"/>
              <a:ext cx="900" cy="1"/>
            </a:xfrm>
            <a:prstGeom prst="line">
              <a:avLst/>
            </a:prstGeom>
            <a:noFill/>
            <a:ln w="9525">
              <a:solidFill>
                <a:srgbClr val="000000"/>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 name="Line 8"/>
            <p:cNvSpPr>
              <a:spLocks noChangeShapeType="1"/>
            </p:cNvSpPr>
            <p:nvPr/>
          </p:nvSpPr>
          <p:spPr bwMode="auto">
            <a:xfrm>
              <a:off x="6480" y="4188"/>
              <a:ext cx="1620" cy="1"/>
            </a:xfrm>
            <a:prstGeom prst="line">
              <a:avLst/>
            </a:prstGeom>
            <a:noFill/>
            <a:ln w="9525">
              <a:solidFill>
                <a:srgbClr val="000000"/>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9" name="Rectangle 8"/>
            <p:cNvSpPr>
              <a:spLocks noChangeArrowheads="1"/>
            </p:cNvSpPr>
            <p:nvPr/>
          </p:nvSpPr>
          <p:spPr bwMode="auto">
            <a:xfrm>
              <a:off x="1533" y="2388"/>
              <a:ext cx="9715" cy="508"/>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0000"/>
                  </a:solidFill>
                  <a:latin typeface="Times New Roman" pitchFamily="18" charset="0"/>
                  <a:ea typeface="Mangal" pitchFamily="2"/>
                  <a:cs typeface="Times New Roman" pitchFamily="18" charset="0"/>
                </a:rPr>
                <a:t>Technology Mediated Technology Transfer System</a:t>
              </a:r>
              <a:endParaRPr lang="en-US" sz="2800" dirty="0">
                <a:solidFill>
                  <a:srgbClr val="FF0000"/>
                </a:solidFill>
                <a:latin typeface="Times New Roman" pitchFamily="18" charset="0"/>
                <a:cs typeface="Times New Roman" pitchFamily="18" charset="0"/>
              </a:endParaRPr>
            </a:p>
          </p:txBody>
        </p:sp>
      </p:grpSp>
      <p:grpSp>
        <p:nvGrpSpPr>
          <p:cNvPr id="10" name="Group 9"/>
          <p:cNvGrpSpPr>
            <a:grpSpLocks noChangeAspect="1"/>
          </p:cNvGrpSpPr>
          <p:nvPr/>
        </p:nvGrpSpPr>
        <p:grpSpPr bwMode="auto">
          <a:xfrm>
            <a:off x="419100" y="3505200"/>
            <a:ext cx="8305800" cy="2971800"/>
            <a:chOff x="1260" y="2568"/>
            <a:chExt cx="10260" cy="2880"/>
          </a:xfrm>
        </p:grpSpPr>
        <p:sp>
          <p:nvSpPr>
            <p:cNvPr id="11" name="AutoShape 3"/>
            <p:cNvSpPr>
              <a:spLocks noChangeAspect="1" noChangeArrowheads="1"/>
            </p:cNvSpPr>
            <p:nvPr/>
          </p:nvSpPr>
          <p:spPr bwMode="auto">
            <a:xfrm>
              <a:off x="1260" y="2568"/>
              <a:ext cx="10260" cy="2880"/>
            </a:xfrm>
            <a:prstGeom prst="rect">
              <a:avLst/>
            </a:prstGeom>
            <a:noFill/>
            <a:ln w="9525">
              <a:no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Rectangle 11"/>
            <p:cNvSpPr>
              <a:spLocks noChangeArrowheads="1"/>
            </p:cNvSpPr>
            <p:nvPr/>
          </p:nvSpPr>
          <p:spPr bwMode="auto">
            <a:xfrm>
              <a:off x="1448" y="3828"/>
              <a:ext cx="1792" cy="1079"/>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latin typeface="Times New Roman" pitchFamily="18" charset="0"/>
                  <a:ea typeface="Mangal" pitchFamily="2"/>
                  <a:cs typeface="Times New Roman" pitchFamily="18" charset="0"/>
                </a:rPr>
                <a:t>Technology</a:t>
              </a:r>
              <a:endParaRPr lang="en-US" sz="2000" b="1" dirty="0">
                <a:latin typeface="Times New Roman" pitchFamily="18" charset="0"/>
                <a:cs typeface="Times New Roman" pitchFamily="18" charset="0"/>
              </a:endParaRPr>
            </a:p>
          </p:txBody>
        </p:sp>
        <p:sp>
          <p:nvSpPr>
            <p:cNvPr id="13" name="Rectangle 12"/>
            <p:cNvSpPr>
              <a:spLocks noChangeArrowheads="1"/>
            </p:cNvSpPr>
            <p:nvPr/>
          </p:nvSpPr>
          <p:spPr bwMode="auto">
            <a:xfrm>
              <a:off x="3600" y="3828"/>
              <a:ext cx="2341" cy="1079"/>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solidFill>
                    <a:srgbClr val="FF0000"/>
                  </a:solidFill>
                  <a:latin typeface="Times New Roman" pitchFamily="18" charset="0"/>
                  <a:ea typeface="Mangal" pitchFamily="2"/>
                  <a:cs typeface="Times New Roman" pitchFamily="18" charset="0"/>
                </a:rPr>
                <a:t>Society </a:t>
              </a:r>
            </a:p>
            <a:p>
              <a:r>
                <a:rPr lang="en-US" sz="2400" b="1" dirty="0">
                  <a:solidFill>
                    <a:srgbClr val="FF0000"/>
                  </a:solidFill>
                  <a:latin typeface="Times New Roman" pitchFamily="18" charset="0"/>
                  <a:ea typeface="Mangal" pitchFamily="2"/>
                  <a:cs typeface="Times New Roman" pitchFamily="18" charset="0"/>
                </a:rPr>
                <a:t>(Human Element) </a:t>
              </a:r>
            </a:p>
          </p:txBody>
        </p:sp>
        <p:sp>
          <p:nvSpPr>
            <p:cNvPr id="14" name="Rectangle 13"/>
            <p:cNvSpPr>
              <a:spLocks noChangeArrowheads="1"/>
            </p:cNvSpPr>
            <p:nvPr/>
          </p:nvSpPr>
          <p:spPr bwMode="auto">
            <a:xfrm>
              <a:off x="8100" y="3828"/>
              <a:ext cx="3061" cy="1078"/>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Times New Roman" pitchFamily="18" charset="0"/>
                  <a:ea typeface="Mangal" pitchFamily="2"/>
                  <a:cs typeface="Times New Roman" pitchFamily="18" charset="0"/>
                </a:rPr>
                <a:t>Partial Adoption/ Adoption/ Non-Adoption of Technology</a:t>
              </a:r>
              <a:endParaRPr lang="en-US" sz="1600" b="1" dirty="0">
                <a:latin typeface="Times New Roman" pitchFamily="18" charset="0"/>
                <a:cs typeface="Times New Roman" pitchFamily="18" charset="0"/>
              </a:endParaRPr>
            </a:p>
          </p:txBody>
        </p:sp>
        <p:sp>
          <p:nvSpPr>
            <p:cNvPr id="15" name="Rectangle 14"/>
            <p:cNvSpPr>
              <a:spLocks noChangeArrowheads="1"/>
            </p:cNvSpPr>
            <p:nvPr/>
          </p:nvSpPr>
          <p:spPr bwMode="auto">
            <a:xfrm>
              <a:off x="6120" y="3828"/>
              <a:ext cx="1619" cy="1080"/>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Times New Roman" pitchFamily="18" charset="0"/>
                  <a:ea typeface="Mangal" pitchFamily="2"/>
                  <a:cs typeface="Times New Roman" pitchFamily="18" charset="0"/>
                </a:rPr>
                <a:t>Transfer of Technology</a:t>
              </a:r>
            </a:p>
            <a:p>
              <a:endParaRPr lang="en-US" b="1" dirty="0">
                <a:latin typeface="Times New Roman" pitchFamily="18" charset="0"/>
                <a:cs typeface="Times New Roman" pitchFamily="18" charset="0"/>
              </a:endParaRPr>
            </a:p>
          </p:txBody>
        </p:sp>
        <p:sp>
          <p:nvSpPr>
            <p:cNvPr id="16" name="Line 8"/>
            <p:cNvSpPr>
              <a:spLocks noChangeShapeType="1"/>
            </p:cNvSpPr>
            <p:nvPr/>
          </p:nvSpPr>
          <p:spPr bwMode="auto">
            <a:xfrm>
              <a:off x="3240" y="4368"/>
              <a:ext cx="360" cy="1"/>
            </a:xfrm>
            <a:prstGeom prst="line">
              <a:avLst/>
            </a:prstGeom>
            <a:noFill/>
            <a:ln w="9525">
              <a:solidFill>
                <a:srgbClr val="000000"/>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Line 9"/>
            <p:cNvSpPr>
              <a:spLocks noChangeShapeType="1"/>
            </p:cNvSpPr>
            <p:nvPr/>
          </p:nvSpPr>
          <p:spPr bwMode="auto">
            <a:xfrm>
              <a:off x="5940" y="4368"/>
              <a:ext cx="180" cy="1"/>
            </a:xfrm>
            <a:prstGeom prst="line">
              <a:avLst/>
            </a:prstGeom>
            <a:noFill/>
            <a:ln w="9525">
              <a:solidFill>
                <a:srgbClr val="000000"/>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Line 10"/>
            <p:cNvSpPr>
              <a:spLocks noChangeShapeType="1"/>
            </p:cNvSpPr>
            <p:nvPr/>
          </p:nvSpPr>
          <p:spPr bwMode="auto">
            <a:xfrm>
              <a:off x="7740" y="4368"/>
              <a:ext cx="360" cy="1"/>
            </a:xfrm>
            <a:prstGeom prst="line">
              <a:avLst/>
            </a:prstGeom>
            <a:noFill/>
            <a:ln w="9525">
              <a:solidFill>
                <a:srgbClr val="000000"/>
              </a:solidFill>
              <a:round/>
              <a:headEnd/>
              <a:tailEnd type="triangl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Rectangle 18"/>
            <p:cNvSpPr>
              <a:spLocks noChangeArrowheads="1"/>
            </p:cNvSpPr>
            <p:nvPr/>
          </p:nvSpPr>
          <p:spPr bwMode="auto">
            <a:xfrm>
              <a:off x="1673" y="2712"/>
              <a:ext cx="9470" cy="521"/>
            </a:xfrm>
            <a:prstGeom prst="rect">
              <a:avLst/>
            </a:prstGeom>
            <a:solidFill>
              <a:srgbClr val="FFFFFF"/>
            </a:solidFill>
            <a:ln w="9525">
              <a:solidFill>
                <a:srgbClr val="000000"/>
              </a:solidFill>
              <a:miter lim="800000"/>
              <a:headEnd/>
              <a:tailEn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a:solidFill>
                    <a:srgbClr val="FF0000"/>
                  </a:solidFill>
                  <a:latin typeface="Times New Roman" pitchFamily="18" charset="0"/>
                  <a:ea typeface="Mangal" pitchFamily="2"/>
                  <a:cs typeface="Times New Roman" pitchFamily="18" charset="0"/>
                </a:rPr>
                <a:t>Extension Mediated Technology Transfer System</a:t>
              </a:r>
              <a:endParaRPr lang="en-US" sz="2800" dirty="0">
                <a:solidFill>
                  <a:srgbClr val="FF0000"/>
                </a:solidFill>
                <a:latin typeface="Times New Roman" pitchFamily="18" charset="0"/>
                <a:cs typeface="Times New Roman"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rgbClr val="FF0000"/>
                </a:solidFill>
                <a:latin typeface="Times New Roman" pitchFamily="18" charset="0"/>
                <a:cs typeface="Times New Roman" pitchFamily="18" charset="0"/>
              </a:rPr>
              <a:t>Is there relationship between </a:t>
            </a:r>
          </a:p>
        </p:txBody>
      </p:sp>
      <p:sp>
        <p:nvSpPr>
          <p:cNvPr id="3" name="Content Placeholder 2"/>
          <p:cNvSpPr>
            <a:spLocks noGrp="1"/>
          </p:cNvSpPr>
          <p:nvPr>
            <p:ph idx="1"/>
          </p:nvPr>
        </p:nvSpPr>
        <p:spPr>
          <a:xfrm>
            <a:off x="457200" y="1600200"/>
            <a:ext cx="8229600" cy="4953000"/>
          </a:xfrm>
        </p:spPr>
        <p:txBody>
          <a:bodyPr>
            <a:normAutofit fontScale="85000" lnSpcReduction="10000"/>
          </a:bodyPr>
          <a:lstStyle/>
          <a:p>
            <a:r>
              <a:rPr lang="en-US" sz="4400" dirty="0">
                <a:latin typeface="Times New Roman" pitchFamily="18" charset="0"/>
                <a:cs typeface="Times New Roman" pitchFamily="18" charset="0"/>
              </a:rPr>
              <a:t>Nature </a:t>
            </a:r>
          </a:p>
          <a:p>
            <a:r>
              <a:rPr lang="en-US" sz="4400" dirty="0">
                <a:latin typeface="Times New Roman" pitchFamily="18" charset="0"/>
                <a:cs typeface="Times New Roman" pitchFamily="18" charset="0"/>
              </a:rPr>
              <a:t>Culture</a:t>
            </a:r>
          </a:p>
          <a:p>
            <a:r>
              <a:rPr lang="en-US" sz="4400" dirty="0">
                <a:latin typeface="Times New Roman" pitchFamily="18" charset="0"/>
                <a:cs typeface="Times New Roman" pitchFamily="18" charset="0"/>
              </a:rPr>
              <a:t>Indian agriculture </a:t>
            </a:r>
          </a:p>
          <a:p>
            <a:endParaRPr lang="en-US" sz="4400" dirty="0">
              <a:latin typeface="Times New Roman" pitchFamily="18" charset="0"/>
              <a:cs typeface="Times New Roman" pitchFamily="18" charset="0"/>
            </a:endParaRPr>
          </a:p>
          <a:p>
            <a:r>
              <a:rPr lang="en-US" sz="4400" dirty="0">
                <a:latin typeface="Times New Roman" pitchFamily="18" charset="0"/>
                <a:cs typeface="Times New Roman" pitchFamily="18" charset="0"/>
              </a:rPr>
              <a:t>ITKs …….</a:t>
            </a:r>
          </a:p>
          <a:p>
            <a:r>
              <a:rPr lang="en-US" sz="4400" dirty="0">
                <a:latin typeface="Times New Roman" pitchFamily="18" charset="0"/>
                <a:cs typeface="Times New Roman" pitchFamily="18" charset="0"/>
              </a:rPr>
              <a:t>Festivals </a:t>
            </a:r>
          </a:p>
          <a:p>
            <a:r>
              <a:rPr lang="en-US" sz="4400" dirty="0">
                <a:latin typeface="Times New Roman" pitchFamily="18" charset="0"/>
                <a:cs typeface="Times New Roman" pitchFamily="18" charset="0"/>
              </a:rPr>
              <a:t>Food habits </a:t>
            </a:r>
          </a:p>
          <a:p>
            <a:r>
              <a:rPr lang="en-US" sz="4400" dirty="0">
                <a:latin typeface="Times New Roman" pitchFamily="18" charset="0"/>
                <a:cs typeface="Times New Roman" pitchFamily="18" charset="0"/>
              </a:rPr>
              <a:t>Medicines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458200" cy="6172200"/>
          </a:xfrm>
        </p:spPr>
        <p:txBody>
          <a:bodyPr>
            <a:noAutofit/>
          </a:bodyPr>
          <a:lstStyle/>
          <a:p>
            <a:pPr algn="just"/>
            <a:r>
              <a:rPr lang="en-US" sz="4000" b="1" dirty="0">
                <a:latin typeface="Times New Roman" pitchFamily="18" charset="0"/>
                <a:cs typeface="Times New Roman" pitchFamily="18" charset="0"/>
              </a:rPr>
              <a:t>De (1986) stated that a farmer does not become an entrepreneur only by adopting a new agricultural technology but he becomes an entrepreneur only when he comes to be an operator of a farm business. </a:t>
            </a:r>
          </a:p>
          <a:p>
            <a:pPr algn="just"/>
            <a:r>
              <a:rPr lang="en-US" sz="4000" b="1" dirty="0">
                <a:latin typeface="Times New Roman" pitchFamily="18" charset="0"/>
                <a:cs typeface="Times New Roman" pitchFamily="18" charset="0"/>
              </a:rPr>
              <a:t>A business involves rational decisions on investment after assessing risk, other alternatives and possibilities or profit and loss.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76200" y="381000"/>
            <a:ext cx="8991600" cy="63246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04800" y="381000"/>
            <a:ext cx="8540992" cy="60960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529</Words>
  <Application>Microsoft Office PowerPoint</Application>
  <PresentationFormat>On-screen Show (4:3)</PresentationFormat>
  <Paragraphs>113</Paragraphs>
  <Slides>35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Times New Roman</vt:lpstr>
      <vt:lpstr>Office Theme</vt:lpstr>
      <vt:lpstr>Overview of Indian Agriculture</vt:lpstr>
      <vt:lpstr>Sectors of Indian Economy </vt:lpstr>
      <vt:lpstr>Population growth – Agricultural Production</vt:lpstr>
      <vt:lpstr>PowerPoint Presentation</vt:lpstr>
      <vt:lpstr>PowerPoint Presentation</vt:lpstr>
      <vt:lpstr>Is there relationship between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Achievements</vt:lpstr>
      <vt:lpstr>Challenges</vt:lpstr>
      <vt:lpstr>PowerPoint Presentation</vt:lpstr>
      <vt:lpstr>Conclusion </vt:lpstr>
      <vt:lpstr>Issues and concerns of Indian Agriculture </vt:lpstr>
      <vt:lpstr>Concerns ????</vt:lpstr>
      <vt:lpstr>Concerns ????</vt:lpstr>
      <vt:lpstr>Concerns ????</vt:lpstr>
      <vt:lpstr>Concerns ????</vt:lpstr>
      <vt:lpstr>Concerns ????</vt:lpstr>
      <vt:lpstr>Minimum Support Price</vt:lpstr>
      <vt:lpstr>PowerPoint Presentation</vt:lpstr>
      <vt:lpstr>PowerPoint Presentation</vt:lpstr>
      <vt:lpstr>PowerPoint Presentation</vt:lpstr>
      <vt:lpstr>Foreign Direct Investment (FDI) Policy in Agriculture Sector:</vt:lpstr>
      <vt:lpstr>PowerPoint Presentation</vt:lpstr>
      <vt:lpstr>PowerPoint Presentation</vt:lpstr>
      <vt:lpstr>PowerPoint Presentation</vt:lpstr>
      <vt:lpstr>Conclusion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it said.  "India has the second fastest growing services sector with CAGR at 9 percent, just below China?s 10.9 percent, during the last 11-year period from 2001 to 2012," the survey said.  It said that services share in world GDP was 65.9 percent but its share in employment was only 44 percent in 2012.  In India, the services sector had a high share in income at 56.9 percent in 2012 with a lower share of 28.1 percent in employment, it added.  In 2013-14 the growth rate of the services sector at 6.8 percent is marginally lower than in 2012-13. This is due to deceleration in the growth rate of the combined category of trade, hotels, restaurants, transport, storage and communications.  The survey, which was tabled in Parliament today, said that services in India are emerging as a prominent sector in terms of contribution to national and states' incomes, trade flows, FDI inflows and employment.  Further, it said that the immediate challenge in this sector is revival of growth.  India's services sector which was growing at a steady rate of over 10 percent since 2005-06 has shown subdued performance in the last three years.  Revival, it said, could be achieved through reforms and speeding up of the policy decision making, a targeted approach with focus on big ticket services.  "Some services like software and telecom were big ticket items that gave India a brand image in services. While further focus on these services is needed to retain and further our lead, the time has come to focus on some other high potential big ticket items that have high manufacturing-sector and employment linkages," it added.  Going forward, it said, 2014-15 seems to augur well for the services sector with expansion in business activity in India.  "There are also signs of revival in growth of the aviation sector with the announcement of new players like Air Asia and Tata-SIA Airline after a turbulent period of withdrawals and losses by some airlines," it added.  Indications of revival in the world GDP and trade growth in general and of developed countries in particular, cou</dc:title>
  <dc:creator>Comp</dc:creator>
  <cp:lastModifiedBy>Basavaprabhu Jirli</cp:lastModifiedBy>
  <cp:revision>47</cp:revision>
  <dcterms:created xsi:type="dcterms:W3CDTF">2006-08-16T00:00:00Z</dcterms:created>
  <dcterms:modified xsi:type="dcterms:W3CDTF">2024-02-29T04:34:06Z</dcterms:modified>
</cp:coreProperties>
</file>